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33" r:id="rId3"/>
    <p:sldId id="431" r:id="rId5"/>
    <p:sldId id="437" r:id="rId6"/>
    <p:sldId id="439" r:id="rId7"/>
    <p:sldId id="438" r:id="rId8"/>
    <p:sldId id="441" r:id="rId9"/>
    <p:sldId id="444" r:id="rId10"/>
    <p:sldId id="355" r:id="rId11"/>
    <p:sldId id="406" r:id="rId12"/>
    <p:sldId id="368" r:id="rId13"/>
    <p:sldId id="367" r:id="rId14"/>
    <p:sldId id="335" r:id="rId15"/>
    <p:sldId id="409" r:id="rId16"/>
    <p:sldId id="436" r:id="rId17"/>
    <p:sldId id="404" r:id="rId18"/>
    <p:sldId id="408" r:id="rId19"/>
    <p:sldId id="432" r:id="rId20"/>
    <p:sldId id="357" r:id="rId21"/>
    <p:sldId id="433" r:id="rId22"/>
    <p:sldId id="410" r:id="rId23"/>
    <p:sldId id="411" r:id="rId24"/>
    <p:sldId id="412" r:id="rId25"/>
    <p:sldId id="416" r:id="rId26"/>
    <p:sldId id="383" r:id="rId27"/>
    <p:sldId id="384" r:id="rId28"/>
    <p:sldId id="356" r:id="rId29"/>
    <p:sldId id="413" r:id="rId30"/>
    <p:sldId id="359" r:id="rId31"/>
    <p:sldId id="369" r:id="rId32"/>
    <p:sldId id="375" r:id="rId33"/>
    <p:sldId id="385" r:id="rId34"/>
    <p:sldId id="414" r:id="rId35"/>
    <p:sldId id="415" r:id="rId36"/>
    <p:sldId id="379" r:id="rId37"/>
    <p:sldId id="386" r:id="rId38"/>
    <p:sldId id="387" r:id="rId39"/>
    <p:sldId id="403" r:id="rId40"/>
    <p:sldId id="381" r:id="rId41"/>
    <p:sldId id="401" r:id="rId42"/>
    <p:sldId id="402" r:id="rId43"/>
    <p:sldId id="417" r:id="rId44"/>
    <p:sldId id="418" r:id="rId45"/>
    <p:sldId id="419" r:id="rId46"/>
    <p:sldId id="388" r:id="rId47"/>
    <p:sldId id="420" r:id="rId48"/>
    <p:sldId id="421" r:id="rId49"/>
    <p:sldId id="389" r:id="rId50"/>
    <p:sldId id="390" r:id="rId51"/>
    <p:sldId id="422" r:id="rId52"/>
    <p:sldId id="423" r:id="rId53"/>
    <p:sldId id="391" r:id="rId54"/>
    <p:sldId id="392" r:id="rId55"/>
    <p:sldId id="424" r:id="rId56"/>
    <p:sldId id="425" r:id="rId57"/>
    <p:sldId id="393" r:id="rId58"/>
    <p:sldId id="429" r:id="rId59"/>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EAB200"/>
    <a:srgbClr val="FFC301"/>
    <a:srgbClr val="FF66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55" autoAdjust="0"/>
  </p:normalViewPr>
  <p:slideViewPr>
    <p:cSldViewPr>
      <p:cViewPr varScale="1">
        <p:scale>
          <a:sx n="84" d="100"/>
          <a:sy n="84" d="100"/>
        </p:scale>
        <p:origin x="144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7841C0-A5D6-49CA-AA27-10E9A383A92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73B86F-7F4E-447B-8508-4F3C3890300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973B86F-7F4E-447B-8508-4F3C3890300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791BAF2B-F891-444F-B6DB-B989B5ADF2BD}" type="slidenum">
              <a:rPr lang="en-US" altLang="zh-CN"/>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EF7DB5C6-86DB-4D27-A396-BEC1CC44CDFB}" type="slidenum">
              <a:rPr lang="en-US" altLang="zh-CN"/>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9"/>
            <a:ext cx="20574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4639"/>
            <a:ext cx="60198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DE8397BE-1071-40AE-968D-7357D628B42E}" type="slidenum">
              <a:rPr lang="en-US" altLang="zh-CN"/>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a:xfrm>
            <a:off x="6553200" y="6165304"/>
            <a:ext cx="2133600" cy="476251"/>
          </a:xfrm>
        </p:spPr>
        <p:txBody>
          <a:bodyPr/>
          <a:lstStyle>
            <a:lvl1pPr>
              <a:defRPr/>
            </a:lvl1pPr>
          </a:lstStyle>
          <a:p>
            <a:pPr>
              <a:defRPr/>
            </a:pPr>
            <a:fld id="{987294CF-9504-49DE-88E6-7FA4A00EFBC2}" type="slidenum">
              <a:rPr lang="en-US" altLang="zh-CN"/>
            </a:fld>
            <a:endParaRPr lang="en-US"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1"/>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ACC445DD-FDF7-430A-B3C2-2546A24E498D}" type="slidenum">
              <a:rPr lang="en-US" altLang="zh-CN"/>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C4591D8C-DF0F-4A05-8CF9-C1D7491524B4}" type="slidenum">
              <a:rPr lang="en-US" altLang="zh-CN"/>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p:txBody>
          <a:bodyPr/>
          <a:lstStyle>
            <a:lvl1pPr>
              <a:defRPr/>
            </a:lvl1pPr>
          </a:lstStyle>
          <a:p>
            <a:pPr>
              <a:defRPr/>
            </a:pPr>
            <a:fld id="{3E3ADA46-FD1A-4952-A3B2-2E639BE8A2DF}" type="slidenum">
              <a:rPr lang="en-US" altLang="zh-CN"/>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189E5D9C-1D52-4319-9568-F784F28EF078}" type="slidenum">
              <a:rPr lang="en-US" altLang="zh-CN"/>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p:txBody>
          <a:bodyPr/>
          <a:lstStyle>
            <a:lvl1pPr>
              <a:defRPr/>
            </a:lvl1pPr>
          </a:lstStyle>
          <a:p>
            <a:pPr>
              <a:defRPr/>
            </a:pPr>
            <a:fld id="{98F27B20-5B1D-478C-B414-9F22B92BC66B}" type="slidenum">
              <a:rPr lang="en-US" altLang="zh-CN"/>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6CA7646B-C33D-4B38-804A-71BB3FF69497}" type="slidenum">
              <a:rPr lang="en-US" altLang="zh-CN"/>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9"/>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A750CC29-5278-4488-B785-E8820D9D2208}" type="slidenum">
              <a:rPr lang="en-US" altLang="zh-CN"/>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Rectangle 3"/>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7412" name="Rectangle 4"/>
          <p:cNvSpPr>
            <a:spLocks noGrp="1" noChangeArrowheads="1"/>
          </p:cNvSpPr>
          <p:nvPr>
            <p:ph type="dt" sz="half" idx="2"/>
          </p:nvPr>
        </p:nvSpPr>
        <p:spPr bwMode="auto">
          <a:xfrm>
            <a:off x="457200" y="6245225"/>
            <a:ext cx="2133600" cy="476251"/>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latin typeface="Arial" panose="020B0604020202020204" pitchFamily="34" charset="0"/>
                <a:ea typeface="宋体" panose="02010600030101010101" pitchFamily="2" charset="-122"/>
              </a:defRPr>
            </a:lvl1pPr>
          </a:lstStyle>
          <a:p>
            <a:pPr>
              <a:defRPr/>
            </a:pPr>
            <a:endParaRPr lang="en-US" altLang="zh-CN"/>
          </a:p>
        </p:txBody>
      </p:sp>
      <p:sp>
        <p:nvSpPr>
          <p:cNvPr id="17413" name="Rectangle 5"/>
          <p:cNvSpPr>
            <a:spLocks noGrp="1" noChangeArrowheads="1"/>
          </p:cNvSpPr>
          <p:nvPr>
            <p:ph type="ftr" sz="quarter" idx="3"/>
          </p:nvPr>
        </p:nvSpPr>
        <p:spPr bwMode="auto">
          <a:xfrm>
            <a:off x="3124200" y="6245225"/>
            <a:ext cx="2895600" cy="476251"/>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ea typeface="宋体" panose="02010600030101010101" pitchFamily="2" charset="-122"/>
              </a:defRPr>
            </a:lvl1pPr>
          </a:lstStyle>
          <a:p>
            <a:pPr>
              <a:defRPr/>
            </a:pPr>
            <a:endParaRPr lang="en-US" altLang="zh-CN"/>
          </a:p>
        </p:txBody>
      </p:sp>
      <p:sp>
        <p:nvSpPr>
          <p:cNvPr id="17414" name="Rectangle 6"/>
          <p:cNvSpPr>
            <a:spLocks noGrp="1" noChangeArrowheads="1"/>
          </p:cNvSpPr>
          <p:nvPr>
            <p:ph type="sldNum" sz="quarter" idx="4"/>
          </p:nvPr>
        </p:nvSpPr>
        <p:spPr bwMode="auto">
          <a:xfrm>
            <a:off x="6553200" y="6245225"/>
            <a:ext cx="2133600" cy="476251"/>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latin typeface="Arial" panose="020B0604020202020204" pitchFamily="34" charset="0"/>
                <a:ea typeface="宋体" panose="02010600030101010101" pitchFamily="2" charset="-122"/>
              </a:defRPr>
            </a:lvl1pPr>
          </a:lstStyle>
          <a:p>
            <a:pPr>
              <a:defRPr/>
            </a:pPr>
            <a:fld id="{E55B239A-2AAA-4AC9-9247-836D1FDC3297}" type="slidenum">
              <a:rPr lang="en-US" altLang="zh-CN"/>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slide" Target="slide2.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 Target="slide2.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 Target="slide2.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hyperlink" Target="http://www.ciss.cn/" TargetMode="External"/><Relationship Id="rId3" Type="http://schemas.openxmlformats.org/officeDocument/2006/relationships/hyperlink" Target="http://124.42.0.67/data/qss/" TargetMode="External"/><Relationship Id="rId2" Type="http://schemas.openxmlformats.org/officeDocument/2006/relationships/image" Target="../media/image2.jpeg"/><Relationship Id="rId1" Type="http://schemas.openxmlformats.org/officeDocument/2006/relationships/slide" Target="slide2.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 Target="slide2.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 Target="slide2.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 Target="slide2.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 Target="slide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slide" Target="slide2.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 Target="slide2.xml"/></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 Target="slide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 Target="slide2.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 Target="slide2.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 Target="slide2.xml"/></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 Target="slide2.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 Target="slide2.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 Target="slide2.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 Target="slide2.xml"/></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slide" Target="slide2.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 Target="slide2.xml"/></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slide" Target="slide2.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 Target="slide2.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 Target="slide2.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 Target="slide2.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 Target="slide2.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 Target="slide2.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 Target="slide2.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slide" Target="slide2.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 Target="slide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slide" Target="slide2.xm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 Target="slide2.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 Target="slide2.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 Target="slide2.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5.png"/><Relationship Id="rId2" Type="http://schemas.openxmlformats.org/officeDocument/2006/relationships/image" Target="../media/image2.jpeg"/><Relationship Id="rId1" Type="http://schemas.openxmlformats.org/officeDocument/2006/relationships/slide" Target="slide2.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6.png"/><Relationship Id="rId2" Type="http://schemas.openxmlformats.org/officeDocument/2006/relationships/image" Target="../media/image2.jpeg"/><Relationship Id="rId1" Type="http://schemas.openxmlformats.org/officeDocument/2006/relationships/slide" Target="slide2.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7.png"/><Relationship Id="rId2" Type="http://schemas.openxmlformats.org/officeDocument/2006/relationships/image" Target="../media/image2.jpeg"/><Relationship Id="rId1" Type="http://schemas.openxmlformats.org/officeDocument/2006/relationships/slide" Target="slide2.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8.png"/><Relationship Id="rId2" Type="http://schemas.openxmlformats.org/officeDocument/2006/relationships/image" Target="../media/image2.jpeg"/><Relationship Id="rId1" Type="http://schemas.openxmlformats.org/officeDocument/2006/relationships/slide" Target="slide2.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9.png"/><Relationship Id="rId2" Type="http://schemas.openxmlformats.org/officeDocument/2006/relationships/image" Target="../media/image2.jpeg"/><Relationship Id="rId1"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slide" Target="slide2.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0.png"/><Relationship Id="rId2" Type="http://schemas.openxmlformats.org/officeDocument/2006/relationships/image" Target="../media/image2.jpeg"/><Relationship Id="rId1" Type="http://schemas.openxmlformats.org/officeDocument/2006/relationships/slide" Target="slide2.xml"/></Relationships>
</file>

<file path=ppt/slides/_rels/slide5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1.png"/><Relationship Id="rId2" Type="http://schemas.openxmlformats.org/officeDocument/2006/relationships/image" Target="../media/image2.jpeg"/><Relationship Id="rId1" Type="http://schemas.openxmlformats.org/officeDocument/2006/relationships/slide" Target="slide2.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2.png"/><Relationship Id="rId2" Type="http://schemas.openxmlformats.org/officeDocument/2006/relationships/image" Target="../media/image2.jpeg"/><Relationship Id="rId1" Type="http://schemas.openxmlformats.org/officeDocument/2006/relationships/slide" Target="slide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slide" Target="slide2.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3.png"/><Relationship Id="rId2" Type="http://schemas.openxmlformats.org/officeDocument/2006/relationships/image" Target="../media/image2.jpeg"/><Relationship Id="rId1" Type="http://schemas.openxmlformats.org/officeDocument/2006/relationships/slide" Target="slide2.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4.png"/><Relationship Id="rId2" Type="http://schemas.openxmlformats.org/officeDocument/2006/relationships/image" Target="../media/image2.jpeg"/><Relationship Id="rId1" Type="http://schemas.openxmlformats.org/officeDocument/2006/relationships/slide" Target="slide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slide" Target="slide2.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 Target="slide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6"/>
          <p:cNvSpPr txBox="1">
            <a:spLocks noChangeArrowheads="1"/>
          </p:cNvSpPr>
          <p:nvPr/>
        </p:nvSpPr>
        <p:spPr bwMode="auto">
          <a:xfrm>
            <a:off x="827584" y="2941168"/>
            <a:ext cx="7632848" cy="306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4000" b="1" dirty="0">
                <a:latin typeface="黑体" panose="02010609060101010101" pitchFamily="49" charset="-122"/>
                <a:ea typeface="黑体" panose="02010609060101010101" pitchFamily="49" charset="-122"/>
              </a:rPr>
              <a:t>基础数据填报系统操作介绍、说明（这是我自制的TTP，仅供大家在填报数据时参考）</a:t>
            </a:r>
            <a:endParaRPr lang="zh-CN" altLang="en-US" sz="4000" b="1" dirty="0">
              <a:latin typeface="黑体" panose="02010609060101010101" pitchFamily="49" charset="-122"/>
              <a:ea typeface="黑体" panose="02010609060101010101" pitchFamily="49" charset="-122"/>
            </a:endParaRPr>
          </a:p>
          <a:p>
            <a:pPr algn="ctr"/>
            <a:endParaRPr lang="en-US" altLang="zh-CN" sz="900" b="1" dirty="0">
              <a:latin typeface="微软雅黑" panose="020B0503020204020204" pitchFamily="34" charset="-122"/>
              <a:ea typeface="微软雅黑" panose="020B0503020204020204" pitchFamily="34" charset="-122"/>
            </a:endParaRPr>
          </a:p>
          <a:p>
            <a:pPr algn="ctr"/>
            <a:endParaRPr lang="en-US" altLang="zh-CN" sz="900" b="1" dirty="0">
              <a:latin typeface="微软雅黑" panose="020B0503020204020204" pitchFamily="34" charset="-122"/>
              <a:ea typeface="微软雅黑" panose="020B0503020204020204" pitchFamily="34" charset="-122"/>
            </a:endParaRPr>
          </a:p>
          <a:p>
            <a:pPr algn="ctr"/>
            <a:endParaRPr lang="en-US" altLang="zh-CN" sz="900" b="1" dirty="0">
              <a:latin typeface="微软雅黑" panose="020B0503020204020204" pitchFamily="34" charset="-122"/>
              <a:ea typeface="微软雅黑" panose="020B0503020204020204" pitchFamily="34" charset="-122"/>
            </a:endParaRPr>
          </a:p>
          <a:p>
            <a:pPr algn="ctr"/>
            <a:endParaRPr lang="en-US" altLang="zh-CN" sz="900" b="1" dirty="0">
              <a:latin typeface="微软雅黑" panose="020B0503020204020204" pitchFamily="34" charset="-122"/>
              <a:ea typeface="微软雅黑" panose="020B0503020204020204" pitchFamily="34" charset="-122"/>
            </a:endParaRPr>
          </a:p>
          <a:p>
            <a:pPr algn="ctr"/>
            <a:endParaRPr lang="en-US" altLang="zh-CN" sz="900" b="1" dirty="0">
              <a:latin typeface="微软雅黑" panose="020B0503020204020204" pitchFamily="34" charset="-122"/>
              <a:ea typeface="微软雅黑" panose="020B0503020204020204" pitchFamily="34" charset="-122"/>
            </a:endParaRPr>
          </a:p>
          <a:p>
            <a:pPr algn="ctr"/>
            <a:r>
              <a:rPr lang="en-US" altLang="zh-CN" sz="2800" dirty="0">
                <a:latin typeface="微软雅黑" panose="020B0503020204020204" pitchFamily="34" charset="-122"/>
                <a:ea typeface="微软雅黑" panose="020B0503020204020204" pitchFamily="34" charset="-122"/>
              </a:rPr>
              <a:t>2018-1-17</a:t>
            </a:r>
            <a:endParaRPr lang="zh-CN" altLang="zh-CN" sz="2800" dirty="0">
              <a:latin typeface="微软雅黑" panose="020B0503020204020204" pitchFamily="34" charset="-122"/>
              <a:ea typeface="微软雅黑" panose="020B0503020204020204" pitchFamily="34" charset="-122"/>
            </a:endParaRPr>
          </a:p>
        </p:txBody>
      </p:sp>
      <p:pic>
        <p:nvPicPr>
          <p:cNvPr id="4" name="Picture 3"/>
          <p:cNvPicPr>
            <a:picLocks noChangeAspect="1" noChangeArrowheads="1"/>
          </p:cNvPicPr>
          <p:nvPr/>
        </p:nvPicPr>
        <p:blipFill rotWithShape="1">
          <a:blip r:embed="rId1"/>
          <a:srcRect t="15066" b="34134"/>
          <a:stretch>
            <a:fillRect/>
          </a:stretch>
        </p:blipFill>
        <p:spPr bwMode="auto">
          <a:xfrm>
            <a:off x="0" y="-10794"/>
            <a:ext cx="9144000" cy="2060848"/>
          </a:xfrm>
          <a:prstGeom prst="rect">
            <a:avLst/>
          </a:prstGeom>
          <a:noFill/>
          <a:ln w="9525">
            <a:noFill/>
            <a:miter lim="800000"/>
            <a:headEnd/>
            <a:tailEnd/>
          </a:ln>
          <a:effectLst/>
        </p:spPr>
      </p:pic>
      <p:sp>
        <p:nvSpPr>
          <p:cNvPr id="2" name="灯片编号占位符 1"/>
          <p:cNvSpPr>
            <a:spLocks noGrp="1"/>
          </p:cNvSpPr>
          <p:nvPr>
            <p:ph type="sldNum" sz="quarter" idx="12"/>
          </p:nvPr>
        </p:nvSpPr>
        <p:spPr/>
        <p:txBody>
          <a:bodyPr/>
          <a:lstStyle/>
          <a:p>
            <a:pPr>
              <a:defRPr/>
            </a:pPr>
            <a:fld id="{ACC445DD-FDF7-430A-B3C2-2546A24E498D}"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内容占位符 6"/>
          <p:cNvSpPr>
            <a:spLocks noGrp="1"/>
          </p:cNvSpPr>
          <p:nvPr>
            <p:ph idx="1"/>
          </p:nvPr>
        </p:nvSpPr>
        <p:spPr/>
        <p:txBody>
          <a:bodyPr/>
          <a:lstStyle/>
          <a:p>
            <a:pPr eaLnBrk="1" hangingPunct="1">
              <a:lnSpc>
                <a:spcPct val="150000"/>
              </a:lnSpc>
              <a:defRPr/>
            </a:pPr>
            <a:r>
              <a:rPr lang="zh-CN" altLang="en-US" sz="2400" b="1" dirty="0"/>
              <a:t>（二）用户功能说明 </a:t>
            </a:r>
            <a:r>
              <a:rPr lang="en-US" altLang="zh-CN" sz="2400" b="1" dirty="0"/>
              <a:t>- </a:t>
            </a:r>
            <a:r>
              <a:rPr lang="zh-CN" altLang="en-US" sz="2400" b="1" dirty="0">
                <a:solidFill>
                  <a:srgbClr val="0000FF"/>
                </a:solidFill>
              </a:rPr>
              <a:t>各地市体育局管理员</a:t>
            </a:r>
            <a:endParaRPr lang="en-US" altLang="zh-CN" sz="2400" b="1" dirty="0">
              <a:solidFill>
                <a:srgbClr val="0000FF"/>
              </a:solidFill>
            </a:endParaRPr>
          </a:p>
          <a:p>
            <a:pPr marL="0" indent="457200" eaLnBrk="1" hangingPunct="1">
              <a:lnSpc>
                <a:spcPct val="150000"/>
              </a:lnSpc>
              <a:buNone/>
              <a:defRPr/>
            </a:pPr>
            <a:r>
              <a:rPr lang="en-US" altLang="zh-CN" sz="2400" dirty="0">
                <a:latin typeface="+mn-ea"/>
              </a:rPr>
              <a:t>1</a:t>
            </a:r>
            <a:r>
              <a:rPr lang="zh-CN" altLang="en-US" sz="2400" dirty="0">
                <a:latin typeface="+mn-ea"/>
              </a:rPr>
              <a:t>）基层单位账号管理。</a:t>
            </a:r>
            <a:endParaRPr lang="en-US" altLang="zh-CN" sz="2400" dirty="0">
              <a:latin typeface="+mn-ea"/>
            </a:endParaRPr>
          </a:p>
          <a:p>
            <a:pPr marL="0" indent="457200" eaLnBrk="1" hangingPunct="1">
              <a:lnSpc>
                <a:spcPct val="150000"/>
              </a:lnSpc>
              <a:buNone/>
              <a:defRPr/>
            </a:pPr>
            <a:r>
              <a:rPr lang="en-US" altLang="zh-CN" sz="2400" dirty="0">
                <a:latin typeface="+mn-ea"/>
              </a:rPr>
              <a:t>2</a:t>
            </a:r>
            <a:r>
              <a:rPr lang="zh-CN" altLang="en-US" sz="2400" dirty="0">
                <a:latin typeface="+mn-ea"/>
              </a:rPr>
              <a:t>）查看及审核提交数据：可以看到基层单位正式提交的各类数据表格。对于符合填报要求的，给与审核通过，未达到填报要求的，则给与退回处理，让基层单位再次修改表单。</a:t>
            </a:r>
            <a:endParaRPr lang="en-US" altLang="zh-CN" sz="2400" dirty="0">
              <a:latin typeface="+mn-ea"/>
            </a:endParaRPr>
          </a:p>
          <a:p>
            <a:pPr marL="0" indent="457200" eaLnBrk="1" hangingPunct="1">
              <a:lnSpc>
                <a:spcPct val="150000"/>
              </a:lnSpc>
              <a:buNone/>
              <a:defRPr/>
            </a:pPr>
            <a:r>
              <a:rPr lang="en-US" altLang="zh-CN" sz="2400" dirty="0">
                <a:latin typeface="+mn-ea"/>
              </a:rPr>
              <a:t>3</a:t>
            </a:r>
            <a:r>
              <a:rPr lang="zh-CN" altLang="en-US" sz="2400" dirty="0">
                <a:latin typeface="+mn-ea"/>
              </a:rPr>
              <a:t>）汇总数据：汇总本区域的所有表格并补充需要本级填报的数据后上报省级体育局</a:t>
            </a:r>
            <a:r>
              <a:rPr lang="zh-CN" altLang="en-US" sz="2400" dirty="0"/>
              <a:t>。</a:t>
            </a:r>
            <a:endParaRPr lang="zh-CN" altLang="zh-CN" sz="2400" dirty="0"/>
          </a:p>
          <a:p>
            <a:pPr eaLnBrk="1" hangingPunct="1">
              <a:lnSpc>
                <a:spcPct val="150000"/>
              </a:lnSpc>
              <a:defRPr/>
            </a:pPr>
            <a:endParaRPr lang="zh-CN" altLang="en-US" sz="2400" b="1" dirty="0"/>
          </a:p>
        </p:txBody>
      </p:sp>
      <p:sp>
        <p:nvSpPr>
          <p:cNvPr id="6148"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基础数据填报系统说明</a:t>
            </a:r>
            <a:endParaRPr lang="zh-CN" altLang="zh-CN" sz="2800" b="1">
              <a:latin typeface="黑体" panose="02010609060101010101" pitchFamily="49" charset="-122"/>
              <a:ea typeface="黑体" panose="02010609060101010101" pitchFamily="49" charset="-122"/>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内容占位符 6"/>
          <p:cNvSpPr>
            <a:spLocks noGrp="1"/>
          </p:cNvSpPr>
          <p:nvPr>
            <p:ph idx="1"/>
          </p:nvPr>
        </p:nvSpPr>
        <p:spPr/>
        <p:txBody>
          <a:bodyPr/>
          <a:lstStyle/>
          <a:p>
            <a:pPr eaLnBrk="1" hangingPunct="1">
              <a:lnSpc>
                <a:spcPct val="150000"/>
              </a:lnSpc>
              <a:defRPr/>
            </a:pPr>
            <a:r>
              <a:rPr lang="zh-CN" altLang="en-US" sz="2400" b="1" dirty="0"/>
              <a:t>（二）用户功能说明 </a:t>
            </a:r>
            <a:r>
              <a:rPr lang="en-US" altLang="zh-CN" sz="2400" b="1" dirty="0"/>
              <a:t>- </a:t>
            </a:r>
            <a:r>
              <a:rPr lang="zh-CN" altLang="en-US" sz="2400" b="1" dirty="0">
                <a:solidFill>
                  <a:srgbClr val="0000FF"/>
                </a:solidFill>
              </a:rPr>
              <a:t>各省体育局管理员</a:t>
            </a:r>
            <a:endParaRPr lang="en-US" altLang="zh-CN" sz="2400" b="1" dirty="0">
              <a:solidFill>
                <a:srgbClr val="0000FF"/>
              </a:solidFill>
            </a:endParaRPr>
          </a:p>
          <a:p>
            <a:pPr marL="0" indent="457200" eaLnBrk="1" hangingPunct="1">
              <a:lnSpc>
                <a:spcPct val="150000"/>
              </a:lnSpc>
              <a:buNone/>
              <a:defRPr/>
            </a:pPr>
            <a:r>
              <a:rPr lang="en-US" altLang="zh-CN" sz="2400" dirty="0">
                <a:latin typeface="+mn-ea"/>
              </a:rPr>
              <a:t>1</a:t>
            </a:r>
            <a:r>
              <a:rPr lang="zh-CN" altLang="en-US" sz="2400" dirty="0">
                <a:latin typeface="+mn-ea"/>
              </a:rPr>
              <a:t>）</a:t>
            </a:r>
            <a:r>
              <a:rPr lang="zh-CN" altLang="en-US" sz="2400" dirty="0"/>
              <a:t>查看数据：可以看到经地市体育局确认后的，各基层单位提交表单，以及地市体育局自行汇总填报的汇总表单。</a:t>
            </a:r>
            <a:endParaRPr lang="en-US" altLang="zh-CN" sz="2400" dirty="0"/>
          </a:p>
          <a:p>
            <a:pPr marL="0" indent="457200" eaLnBrk="1" hangingPunct="1">
              <a:lnSpc>
                <a:spcPct val="150000"/>
              </a:lnSpc>
              <a:buNone/>
              <a:defRPr/>
            </a:pPr>
            <a:r>
              <a:rPr lang="en-US" altLang="zh-CN" sz="2400" dirty="0">
                <a:latin typeface="+mn-ea"/>
              </a:rPr>
              <a:t>2</a:t>
            </a:r>
            <a:r>
              <a:rPr lang="zh-CN" altLang="en-US" sz="2400" dirty="0">
                <a:latin typeface="+mn-ea"/>
              </a:rPr>
              <a:t>）</a:t>
            </a:r>
            <a:r>
              <a:rPr lang="zh-CN" altLang="en-US" sz="2400" dirty="0"/>
              <a:t>审批直属单位提报数据：对于符合填报要求的给与审核通过，不能达到填报要求的，则给与退回处理，让地市体育局再次修改表单。 </a:t>
            </a:r>
            <a:endParaRPr lang="en-US" altLang="zh-CN" sz="2400" dirty="0"/>
          </a:p>
          <a:p>
            <a:pPr marL="0" indent="457200" eaLnBrk="1" hangingPunct="1">
              <a:lnSpc>
                <a:spcPct val="150000"/>
              </a:lnSpc>
              <a:buNone/>
              <a:defRPr/>
            </a:pPr>
            <a:r>
              <a:rPr lang="en-US" altLang="zh-CN" sz="2400" dirty="0">
                <a:latin typeface="+mn-ea"/>
              </a:rPr>
              <a:t>3</a:t>
            </a:r>
            <a:r>
              <a:rPr lang="zh-CN" altLang="en-US" sz="2400" dirty="0">
                <a:latin typeface="+mn-ea"/>
              </a:rPr>
              <a:t>）</a:t>
            </a:r>
            <a:r>
              <a:rPr lang="zh-CN" altLang="en-US" sz="2400" dirty="0"/>
              <a:t>汇总数据：</a:t>
            </a:r>
            <a:r>
              <a:rPr lang="zh-CN" altLang="en-US" sz="2400" dirty="0">
                <a:latin typeface="+mn-ea"/>
              </a:rPr>
              <a:t>汇总本区域的所有表格并补充需要本级填报的数据后上报</a:t>
            </a:r>
            <a:r>
              <a:rPr lang="zh-CN" altLang="en-US" sz="2400" dirty="0"/>
              <a:t>上报总局青少司。</a:t>
            </a:r>
            <a:endParaRPr lang="zh-CN" altLang="en-US" sz="2400" dirty="0"/>
          </a:p>
        </p:txBody>
      </p:sp>
      <p:sp>
        <p:nvSpPr>
          <p:cNvPr id="7172"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基础数据填报系统说明</a:t>
            </a:r>
            <a:endParaRPr lang="zh-CN" altLang="zh-CN" sz="2800" b="1">
              <a:latin typeface="黑体" panose="02010609060101010101" pitchFamily="49" charset="-122"/>
              <a:ea typeface="黑体" panose="02010609060101010101" pitchFamily="49" charset="-122"/>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内容占位符 6"/>
          <p:cNvSpPr>
            <a:spLocks noGrp="1"/>
          </p:cNvSpPr>
          <p:nvPr>
            <p:ph idx="1"/>
          </p:nvPr>
        </p:nvSpPr>
        <p:spPr>
          <a:xfrm>
            <a:off x="285750" y="1600201"/>
            <a:ext cx="8643938" cy="4525963"/>
          </a:xfrm>
        </p:spPr>
        <p:txBody>
          <a:bodyPr/>
          <a:lstStyle/>
          <a:p>
            <a:pPr>
              <a:lnSpc>
                <a:spcPct val="150000"/>
              </a:lnSpc>
            </a:pPr>
            <a:r>
              <a:rPr lang="zh-CN" altLang="en-US" sz="2400" b="1" dirty="0"/>
              <a:t>（三）填报流程说明</a:t>
            </a:r>
            <a:endParaRPr lang="en-US" altLang="zh-CN" sz="2400" b="1" dirty="0"/>
          </a:p>
          <a:p>
            <a:pPr marL="0" indent="431800">
              <a:lnSpc>
                <a:spcPct val="150000"/>
              </a:lnSpc>
              <a:buNone/>
            </a:pPr>
            <a:r>
              <a:rPr lang="en-US" altLang="zh-CN" sz="2000" dirty="0">
                <a:latin typeface="+mn-ea"/>
              </a:rPr>
              <a:t>1</a:t>
            </a:r>
            <a:r>
              <a:rPr lang="zh-CN" altLang="en-US" sz="2000" dirty="0">
                <a:latin typeface="+mn-ea"/>
              </a:rPr>
              <a:t>）基层（省直属）单位注册本单位填报账号。</a:t>
            </a:r>
            <a:endParaRPr lang="en-US" altLang="zh-CN" sz="2000" dirty="0">
              <a:latin typeface="+mn-ea"/>
            </a:endParaRPr>
          </a:p>
          <a:p>
            <a:pPr marL="0" indent="431800">
              <a:lnSpc>
                <a:spcPct val="150000"/>
              </a:lnSpc>
              <a:buNone/>
            </a:pPr>
            <a:r>
              <a:rPr lang="en-US" altLang="zh-CN" sz="2000" dirty="0">
                <a:latin typeface="+mn-ea"/>
              </a:rPr>
              <a:t>2</a:t>
            </a:r>
            <a:r>
              <a:rPr lang="zh-CN" altLang="en-US" sz="2000" dirty="0">
                <a:latin typeface="+mn-ea"/>
              </a:rPr>
              <a:t>）地市级（省级）管理员确认登录账号有效性。</a:t>
            </a:r>
            <a:endParaRPr lang="en-US" altLang="zh-CN" sz="2000" dirty="0">
              <a:latin typeface="+mn-ea"/>
            </a:endParaRPr>
          </a:p>
          <a:p>
            <a:pPr marL="0" indent="431800">
              <a:lnSpc>
                <a:spcPct val="150000"/>
              </a:lnSpc>
              <a:buNone/>
            </a:pPr>
            <a:r>
              <a:rPr lang="en-US" altLang="zh-CN" sz="2000" dirty="0">
                <a:latin typeface="+mn-ea"/>
              </a:rPr>
              <a:t>3</a:t>
            </a:r>
            <a:r>
              <a:rPr lang="zh-CN" altLang="en-US" sz="2000" dirty="0">
                <a:latin typeface="+mn-ea"/>
              </a:rPr>
              <a:t>）基层账号登录系统，选择要填报的表格类型，开始填报数据。</a:t>
            </a:r>
            <a:endParaRPr lang="en-US" altLang="zh-CN" sz="2000" dirty="0">
              <a:latin typeface="+mn-ea"/>
            </a:endParaRPr>
          </a:p>
          <a:p>
            <a:pPr marL="0" indent="431800">
              <a:lnSpc>
                <a:spcPct val="150000"/>
              </a:lnSpc>
              <a:buNone/>
            </a:pPr>
            <a:r>
              <a:rPr lang="en-US" altLang="zh-CN" sz="2000" dirty="0">
                <a:latin typeface="+mn-ea"/>
              </a:rPr>
              <a:t>4</a:t>
            </a:r>
            <a:r>
              <a:rPr lang="zh-CN" altLang="en-US" sz="2000" dirty="0">
                <a:latin typeface="+mn-ea"/>
              </a:rPr>
              <a:t>）暂存报表数据，保存报表数据，并打印上交纸质数据表。</a:t>
            </a:r>
            <a:endParaRPr lang="en-US" altLang="zh-CN" sz="2000" dirty="0">
              <a:latin typeface="+mn-ea"/>
            </a:endParaRPr>
          </a:p>
          <a:p>
            <a:pPr marL="0" indent="431800">
              <a:lnSpc>
                <a:spcPct val="150000"/>
              </a:lnSpc>
              <a:buNone/>
            </a:pPr>
            <a:r>
              <a:rPr lang="en-US" altLang="zh-CN" sz="2000" dirty="0">
                <a:latin typeface="+mn-ea"/>
              </a:rPr>
              <a:t>5</a:t>
            </a:r>
            <a:r>
              <a:rPr lang="zh-CN" altLang="en-US" sz="2000" dirty="0">
                <a:latin typeface="+mn-ea"/>
              </a:rPr>
              <a:t>）地市级管理员审核基层数据，确认数据有效性。</a:t>
            </a:r>
            <a:endParaRPr lang="en-US" altLang="zh-CN" sz="2000" dirty="0">
              <a:latin typeface="+mn-ea"/>
            </a:endParaRPr>
          </a:p>
          <a:p>
            <a:pPr marL="0" indent="431800">
              <a:lnSpc>
                <a:spcPct val="150000"/>
              </a:lnSpc>
              <a:buNone/>
            </a:pPr>
            <a:r>
              <a:rPr lang="en-US" altLang="zh-CN" sz="2000" dirty="0">
                <a:latin typeface="+mn-ea"/>
              </a:rPr>
              <a:t>6</a:t>
            </a:r>
            <a:r>
              <a:rPr lang="zh-CN" altLang="en-US" sz="2000" dirty="0">
                <a:latin typeface="+mn-ea"/>
              </a:rPr>
              <a:t>）地市级管理员汇总并保存本地区汇总数据表，汇总表可以打印。</a:t>
            </a:r>
            <a:endParaRPr lang="en-US" altLang="zh-CN" sz="2000" dirty="0">
              <a:latin typeface="+mn-ea"/>
            </a:endParaRPr>
          </a:p>
          <a:p>
            <a:pPr marL="0" indent="431800">
              <a:lnSpc>
                <a:spcPct val="150000"/>
              </a:lnSpc>
              <a:buNone/>
            </a:pPr>
            <a:r>
              <a:rPr lang="en-US" altLang="zh-CN" sz="2000" dirty="0">
                <a:latin typeface="+mn-ea"/>
              </a:rPr>
              <a:t>7</a:t>
            </a:r>
            <a:r>
              <a:rPr lang="zh-CN" altLang="en-US" sz="2000" dirty="0">
                <a:latin typeface="+mn-ea"/>
              </a:rPr>
              <a:t>）</a:t>
            </a:r>
            <a:r>
              <a:rPr lang="zh-CN" altLang="en-US" sz="2000" dirty="0"/>
              <a:t>省管理员查看并汇总全省数据，产生省汇总数据表并打印省汇总表。</a:t>
            </a:r>
            <a:endParaRPr lang="en-US" altLang="zh-CN" sz="2000" dirty="0"/>
          </a:p>
          <a:p>
            <a:pPr>
              <a:lnSpc>
                <a:spcPct val="150000"/>
              </a:lnSpc>
            </a:pPr>
            <a:endParaRPr lang="zh-CN" altLang="zh-CN" sz="2000" dirty="0"/>
          </a:p>
        </p:txBody>
      </p:sp>
      <p:sp>
        <p:nvSpPr>
          <p:cNvPr id="8196"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基础数据填报系统说明</a:t>
            </a:r>
            <a:endParaRPr lang="zh-CN" altLang="zh-CN" sz="2800" b="1">
              <a:latin typeface="黑体" panose="02010609060101010101" pitchFamily="49" charset="-122"/>
              <a:ea typeface="黑体" panose="02010609060101010101" pitchFamily="49" charset="-122"/>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内容占位符 6"/>
          <p:cNvSpPr>
            <a:spLocks noGrp="1"/>
          </p:cNvSpPr>
          <p:nvPr>
            <p:ph idx="1"/>
          </p:nvPr>
        </p:nvSpPr>
        <p:spPr/>
        <p:txBody>
          <a:bodyPr/>
          <a:lstStyle/>
          <a:p>
            <a:pPr>
              <a:lnSpc>
                <a:spcPct val="150000"/>
              </a:lnSpc>
            </a:pPr>
            <a:r>
              <a:rPr lang="zh-CN" altLang="en-US" sz="2400" b="1"/>
              <a:t>（三）填报流程说明</a:t>
            </a:r>
            <a:endParaRPr lang="zh-CN" altLang="zh-CN" sz="2400" b="1"/>
          </a:p>
        </p:txBody>
      </p:sp>
      <p:sp>
        <p:nvSpPr>
          <p:cNvPr id="9220"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基础数据填报系统说明</a:t>
            </a:r>
            <a:endParaRPr lang="zh-CN" altLang="zh-CN" sz="2800" b="1">
              <a:latin typeface="黑体" panose="02010609060101010101" pitchFamily="49" charset="-122"/>
              <a:ea typeface="黑体" panose="02010609060101010101" pitchFamily="49" charset="-122"/>
            </a:endParaRPr>
          </a:p>
        </p:txBody>
      </p:sp>
      <p:pic>
        <p:nvPicPr>
          <p:cNvPr id="92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1428751"/>
            <a:ext cx="85725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基础数据填报系统说明</a:t>
            </a:r>
            <a:endParaRPr lang="zh-CN" altLang="zh-CN" sz="2800" b="1">
              <a:latin typeface="黑体" panose="02010609060101010101" pitchFamily="49" charset="-122"/>
              <a:ea typeface="黑体" panose="02010609060101010101" pitchFamily="49" charset="-122"/>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628801"/>
            <a:ext cx="8215416" cy="4589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endParaRPr lang="zh-CN" altLang="zh-CN" sz="2400" b="1" kern="0" dirty="0">
              <a:latin typeface="+mn-lt"/>
              <a:ea typeface="+mn-ea"/>
            </a:endParaRPr>
          </a:p>
        </p:txBody>
      </p:sp>
      <p:sp>
        <p:nvSpPr>
          <p:cNvPr id="10244"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系统进入路径</a:t>
            </a:r>
            <a:endParaRPr lang="zh-CN" altLang="zh-CN" sz="2800" b="1">
              <a:latin typeface="黑体" panose="02010609060101010101" pitchFamily="49" charset="-122"/>
              <a:ea typeface="黑体" panose="02010609060101010101" pitchFamily="49" charset="-122"/>
            </a:endParaRPr>
          </a:p>
        </p:txBody>
      </p:sp>
      <p:sp>
        <p:nvSpPr>
          <p:cNvPr id="9" name="内容占位符 6"/>
          <p:cNvSpPr txBox="1"/>
          <p:nvPr/>
        </p:nvSpPr>
        <p:spPr bwMode="auto">
          <a:xfrm>
            <a:off x="539552" y="1400996"/>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a:latin typeface="+mn-lt"/>
                <a:ea typeface="+mn-ea"/>
              </a:rPr>
              <a:t>本次培训工作使用固定</a:t>
            </a:r>
            <a:r>
              <a:rPr lang="en-US" altLang="zh-CN" sz="2400" b="1" kern="0">
                <a:latin typeface="+mn-lt"/>
                <a:ea typeface="+mn-ea"/>
              </a:rPr>
              <a:t>IP</a:t>
            </a:r>
            <a:r>
              <a:rPr lang="zh-CN" altLang="en-US" sz="2400" b="1" kern="0">
                <a:latin typeface="+mn-lt"/>
                <a:ea typeface="+mn-ea"/>
              </a:rPr>
              <a:t>地址：</a:t>
            </a:r>
            <a:r>
              <a:rPr lang="en-US" altLang="zh-CN" sz="2800" b="1" kern="0">
                <a:latin typeface="+mn-lt"/>
                <a:ea typeface="+mn-ea"/>
                <a:hlinkClick r:id="rId3"/>
              </a:rPr>
              <a:t>124.42.0.67</a:t>
            </a:r>
            <a:endParaRPr lang="en-US" altLang="zh-CN" sz="2800" b="1" kern="0">
              <a:latin typeface="+mn-lt"/>
              <a:ea typeface="+mn-ea"/>
            </a:endParaRPr>
          </a:p>
          <a:p>
            <a:pPr marL="342900" indent="-342900">
              <a:lnSpc>
                <a:spcPct val="150000"/>
              </a:lnSpc>
              <a:spcBef>
                <a:spcPct val="20000"/>
              </a:spcBef>
              <a:buFontTx/>
              <a:buChar char="•"/>
              <a:defRPr/>
            </a:pPr>
            <a:r>
              <a:rPr lang="zh-CN" altLang="en-US" sz="2400" b="1" kern="0">
                <a:latin typeface="+mn-lt"/>
                <a:ea typeface="+mn-ea"/>
              </a:rPr>
              <a:t>正式填报通过 </a:t>
            </a:r>
            <a:r>
              <a:rPr lang="zh-CN" altLang="en-US" sz="2400" b="1" kern="0">
                <a:solidFill>
                  <a:srgbClr val="0000FF"/>
                </a:solidFill>
                <a:latin typeface="+mn-lt"/>
                <a:ea typeface="+mn-ea"/>
              </a:rPr>
              <a:t>国家体育总局体育科学研究所 </a:t>
            </a:r>
            <a:r>
              <a:rPr lang="zh-CN" altLang="en-US" sz="2400" b="1" kern="0">
                <a:latin typeface="+mn-lt"/>
                <a:ea typeface="+mn-ea"/>
              </a:rPr>
              <a:t>官方网站进入系统</a:t>
            </a:r>
            <a:endParaRPr lang="en-US" altLang="zh-CN" sz="2400" b="1" kern="0">
              <a:latin typeface="+mn-lt"/>
              <a:ea typeface="+mn-ea"/>
            </a:endParaRPr>
          </a:p>
          <a:p>
            <a:pPr marL="800100" lvl="1" indent="-342900">
              <a:lnSpc>
                <a:spcPct val="150000"/>
              </a:lnSpc>
              <a:spcBef>
                <a:spcPct val="20000"/>
              </a:spcBef>
              <a:buFont typeface="Wingdings" panose="05000000000000000000" pitchFamily="2" charset="2"/>
              <a:buChar char="ü"/>
              <a:defRPr/>
            </a:pPr>
            <a:r>
              <a:rPr lang="zh-CN" altLang="en-US" sz="2400" b="1" kern="0">
                <a:latin typeface="+mn-lt"/>
                <a:ea typeface="+mn-ea"/>
              </a:rPr>
              <a:t>网址：</a:t>
            </a:r>
            <a:r>
              <a:rPr lang="en-US" altLang="zh-CN" sz="2400" b="1" kern="0">
                <a:latin typeface="+mn-lt"/>
                <a:ea typeface="+mn-ea"/>
                <a:hlinkClick r:id="rId4"/>
              </a:rPr>
              <a:t>http://www.ciss.cn/</a:t>
            </a:r>
            <a:endParaRPr lang="en-US" altLang="zh-CN" sz="2400" b="1" kern="0">
              <a:latin typeface="+mn-lt"/>
              <a:ea typeface="+mn-ea"/>
            </a:endParaRPr>
          </a:p>
          <a:p>
            <a:pPr marL="800100" lvl="1" indent="-342900">
              <a:lnSpc>
                <a:spcPct val="150000"/>
              </a:lnSpc>
              <a:spcBef>
                <a:spcPct val="20000"/>
              </a:spcBef>
              <a:buFont typeface="Wingdings" panose="05000000000000000000" pitchFamily="2" charset="2"/>
              <a:buChar char="ü"/>
              <a:defRPr/>
            </a:pPr>
            <a:r>
              <a:rPr lang="zh-CN" altLang="en-US" sz="2400" b="1" kern="0">
                <a:latin typeface="+mn-lt"/>
                <a:ea typeface="+mn-ea"/>
              </a:rPr>
              <a:t>百度搜索“</a:t>
            </a:r>
            <a:r>
              <a:rPr lang="zh-CN" altLang="en-US" sz="2400" b="1" kern="0"/>
              <a:t>国家体育总局体育科学研究所</a:t>
            </a:r>
            <a:r>
              <a:rPr lang="zh-CN" altLang="en-US" sz="2400" b="1" kern="0">
                <a:latin typeface="+mn-lt"/>
                <a:ea typeface="+mn-ea"/>
              </a:rPr>
              <a:t>”</a:t>
            </a:r>
            <a:endParaRPr lang="zh-CN" altLang="en-US" sz="2400" b="1" kern="0">
              <a:latin typeface="+mn-lt"/>
              <a:ea typeface="+mn-ea"/>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endParaRPr lang="zh-CN" altLang="zh-CN" sz="2400" b="1" kern="0" dirty="0">
              <a:latin typeface="+mn-lt"/>
              <a:ea typeface="+mn-ea"/>
            </a:endParaRPr>
          </a:p>
        </p:txBody>
      </p:sp>
      <p:sp>
        <p:nvSpPr>
          <p:cNvPr id="11268"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系统进入路径</a:t>
            </a:r>
            <a:endParaRPr lang="zh-CN" altLang="zh-CN" sz="2800" b="1">
              <a:latin typeface="黑体" panose="02010609060101010101" pitchFamily="49" charset="-122"/>
              <a:ea typeface="黑体" panose="02010609060101010101" pitchFamily="49" charset="-122"/>
            </a:endParaRPr>
          </a:p>
        </p:txBody>
      </p:sp>
      <p:sp>
        <p:nvSpPr>
          <p:cNvPr id="9" name="内容占位符 6"/>
          <p:cNvSpPr txBox="1"/>
          <p:nvPr/>
        </p:nvSpPr>
        <p:spPr bwMode="auto">
          <a:xfrm>
            <a:off x="609600" y="1752600"/>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endParaRPr lang="zh-CN" altLang="zh-CN" sz="2400" b="1" kern="0" dirty="0">
              <a:latin typeface="+mn-lt"/>
              <a:ea typeface="+mn-ea"/>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20889" r="21151"/>
          <a:stretch>
            <a:fillRect/>
          </a:stretch>
        </p:blipFill>
        <p:spPr>
          <a:xfrm>
            <a:off x="2843808" y="113259"/>
            <a:ext cx="4392488" cy="6165304"/>
          </a:xfrm>
          <a:prstGeom prst="rect">
            <a:avLst/>
          </a:prstGeom>
        </p:spPr>
      </p:pic>
      <p:sp>
        <p:nvSpPr>
          <p:cNvPr id="4" name="圆角矩形 3"/>
          <p:cNvSpPr/>
          <p:nvPr/>
        </p:nvSpPr>
        <p:spPr bwMode="auto">
          <a:xfrm>
            <a:off x="5868144" y="5445224"/>
            <a:ext cx="1224136" cy="216024"/>
          </a:xfrm>
          <a:prstGeom prst="round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 name="左箭头 4"/>
          <p:cNvSpPr/>
          <p:nvPr/>
        </p:nvSpPr>
        <p:spPr bwMode="auto">
          <a:xfrm>
            <a:off x="7236296" y="5445224"/>
            <a:ext cx="576064" cy="216024"/>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endParaRPr lang="zh-CN" altLang="zh-CN" sz="2400" b="1" kern="0" dirty="0">
              <a:latin typeface="+mn-lt"/>
              <a:ea typeface="+mn-ea"/>
            </a:endParaRPr>
          </a:p>
        </p:txBody>
      </p:sp>
      <p:sp>
        <p:nvSpPr>
          <p:cNvPr id="12292"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系统进入路径</a:t>
            </a:r>
            <a:endParaRPr lang="zh-CN" altLang="zh-CN" sz="2800" b="1">
              <a:latin typeface="黑体" panose="02010609060101010101" pitchFamily="49" charset="-122"/>
              <a:ea typeface="黑体" panose="02010609060101010101" pitchFamily="49" charset="-122"/>
            </a:endParaRPr>
          </a:p>
        </p:txBody>
      </p:sp>
      <p:sp>
        <p:nvSpPr>
          <p:cNvPr id="9" name="内容占位符 6"/>
          <p:cNvSpPr txBox="1"/>
          <p:nvPr/>
        </p:nvSpPr>
        <p:spPr bwMode="auto">
          <a:xfrm>
            <a:off x="609600" y="1752600"/>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endParaRPr lang="zh-CN" altLang="zh-CN" sz="2400" b="1" kern="0" dirty="0">
              <a:latin typeface="+mn-lt"/>
              <a:ea typeface="+mn-ea"/>
            </a:endParaRPr>
          </a:p>
        </p:txBody>
      </p:sp>
      <p:pic>
        <p:nvPicPr>
          <p:cNvPr id="122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19" y="1752600"/>
            <a:ext cx="7700962" cy="428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484785"/>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基层填报单位自行注册账号 </a:t>
            </a:r>
            <a:endParaRPr lang="zh-CN" altLang="zh-CN" sz="2400" b="1" kern="0" dirty="0">
              <a:latin typeface="+mn-lt"/>
              <a:ea typeface="+mn-ea"/>
            </a:endParaRPr>
          </a:p>
        </p:txBody>
      </p:sp>
      <p:sp>
        <p:nvSpPr>
          <p:cNvPr id="13316"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pic>
        <p:nvPicPr>
          <p:cNvPr id="133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5" y="2204865"/>
            <a:ext cx="6391275" cy="386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484785"/>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基层填报单位自行注册账号 </a:t>
            </a:r>
            <a:endParaRPr lang="zh-CN" altLang="zh-CN" sz="2400" b="1" kern="0" dirty="0">
              <a:latin typeface="+mn-lt"/>
              <a:ea typeface="+mn-ea"/>
            </a:endParaRPr>
          </a:p>
        </p:txBody>
      </p:sp>
      <p:sp>
        <p:nvSpPr>
          <p:cNvPr id="14340"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pic>
        <p:nvPicPr>
          <p:cNvPr id="6" name="图片 5"/>
          <p:cNvPicPr/>
          <p:nvPr/>
        </p:nvPicPr>
        <p:blipFill>
          <a:blip r:embed="rId3"/>
          <a:srcRect/>
          <a:stretch>
            <a:fillRect/>
          </a:stretch>
        </p:blipFill>
        <p:spPr bwMode="auto">
          <a:xfrm>
            <a:off x="1285877" y="2204865"/>
            <a:ext cx="6429375" cy="385762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dirty="0">
                <a:latin typeface="黑体" panose="02010609060101010101" pitchFamily="49" charset="-122"/>
                <a:ea typeface="黑体" panose="02010609060101010101" pitchFamily="49" charset="-122"/>
              </a:rPr>
              <a:t>基础数据填报系统简介</a:t>
            </a:r>
            <a:endParaRPr lang="zh-CN" altLang="zh-CN" sz="2800" b="1" dirty="0">
              <a:latin typeface="黑体" panose="02010609060101010101" pitchFamily="49" charset="-122"/>
              <a:ea typeface="黑体" panose="02010609060101010101" pitchFamily="49" charset="-122"/>
            </a:endParaRPr>
          </a:p>
        </p:txBody>
      </p:sp>
      <p:sp>
        <p:nvSpPr>
          <p:cNvPr id="17412" name="内容占位符 6"/>
          <p:cNvSpPr>
            <a:spLocks noGrp="1"/>
          </p:cNvSpPr>
          <p:nvPr>
            <p:ph idx="1"/>
          </p:nvPr>
        </p:nvSpPr>
        <p:spPr/>
        <p:txBody>
          <a:bodyPr/>
          <a:lstStyle/>
          <a:p>
            <a:r>
              <a:rPr lang="zh-CN" altLang="en-US" sz="2400" b="1" dirty="0">
                <a:latin typeface="+mn-ea"/>
              </a:rPr>
              <a:t>全国青少年体育基础数据统计工作的目的和意义</a:t>
            </a:r>
            <a:endParaRPr lang="en-US" altLang="zh-CN" sz="2400" b="1" dirty="0">
              <a:latin typeface="+mn-ea"/>
            </a:endParaRPr>
          </a:p>
          <a:p>
            <a:pPr marL="0" indent="457200" eaLnBrk="1" hangingPunct="1">
              <a:lnSpc>
                <a:spcPct val="150000"/>
              </a:lnSpc>
              <a:buNone/>
              <a:defRPr/>
            </a:pPr>
            <a:r>
              <a:rPr lang="en-US" altLang="zh-CN" sz="2400" dirty="0">
                <a:latin typeface="+mn-ea"/>
              </a:rPr>
              <a:t>1</a:t>
            </a:r>
            <a:r>
              <a:rPr lang="zh-CN" altLang="en-US" sz="2400" dirty="0">
                <a:latin typeface="+mn-ea"/>
              </a:rPr>
              <a:t>）建立和完善青少年体育基础数据库和数据平台。</a:t>
            </a:r>
            <a:endParaRPr lang="en-US" altLang="zh-CN" sz="2400" dirty="0">
              <a:latin typeface="+mn-ea"/>
            </a:endParaRPr>
          </a:p>
          <a:p>
            <a:pPr marL="0" indent="457200" eaLnBrk="1" hangingPunct="1">
              <a:lnSpc>
                <a:spcPts val="3200"/>
              </a:lnSpc>
              <a:buNone/>
              <a:defRPr/>
            </a:pPr>
            <a:r>
              <a:rPr lang="en-US" altLang="zh-CN" sz="2400" dirty="0">
                <a:latin typeface="+mn-ea"/>
              </a:rPr>
              <a:t>2</a:t>
            </a:r>
            <a:r>
              <a:rPr lang="zh-CN" altLang="en-US" sz="2400" dirty="0">
                <a:latin typeface="+mn-ea"/>
              </a:rPr>
              <a:t>）各级青少年体育管理部门评价工作、查找问题和把握趋势的重要手段。</a:t>
            </a:r>
            <a:endParaRPr lang="zh-CN" altLang="en-US" sz="2400" dirty="0">
              <a:latin typeface="+mn-ea"/>
            </a:endParaRPr>
          </a:p>
          <a:p>
            <a:pPr marL="0" indent="457200" eaLnBrk="1" hangingPunct="1">
              <a:lnSpc>
                <a:spcPts val="3200"/>
              </a:lnSpc>
              <a:buNone/>
              <a:defRPr/>
            </a:pPr>
            <a:r>
              <a:rPr lang="en-US" altLang="zh-CN" sz="2400" dirty="0">
                <a:latin typeface="+mn-ea"/>
              </a:rPr>
              <a:t>3</a:t>
            </a:r>
            <a:r>
              <a:rPr lang="zh-CN" altLang="en-US" sz="2400" dirty="0">
                <a:latin typeface="+mn-ea"/>
              </a:rPr>
              <a:t>）制定政策法规的决策依据。</a:t>
            </a:r>
            <a:endParaRPr lang="zh-CN" altLang="en-US" sz="2400" dirty="0">
              <a:latin typeface="+mn-ea"/>
            </a:endParaRPr>
          </a:p>
          <a:p>
            <a:pPr marL="0" indent="457200" eaLnBrk="1" hangingPunct="1">
              <a:lnSpc>
                <a:spcPts val="3200"/>
              </a:lnSpc>
              <a:buNone/>
              <a:defRPr/>
            </a:pPr>
            <a:r>
              <a:rPr lang="en-US" altLang="zh-CN" sz="2400" dirty="0">
                <a:latin typeface="+mn-ea"/>
              </a:rPr>
              <a:t>4</a:t>
            </a:r>
            <a:r>
              <a:rPr lang="zh-CN" altLang="en-US" sz="2400" dirty="0">
                <a:latin typeface="+mn-ea"/>
              </a:rPr>
              <a:t>）及时掌握各地区的基本情况，全面了解全国的整体情况。</a:t>
            </a:r>
            <a:endParaRPr lang="zh-CN" altLang="en-US" sz="2400" dirty="0">
              <a:latin typeface="+mn-ea"/>
            </a:endParaRPr>
          </a:p>
          <a:p>
            <a:pPr marL="0" indent="457200" eaLnBrk="1" hangingPunct="1">
              <a:lnSpc>
                <a:spcPts val="3200"/>
              </a:lnSpc>
              <a:buNone/>
              <a:defRPr/>
            </a:pPr>
            <a:r>
              <a:rPr lang="en-US" altLang="zh-CN" sz="2400" dirty="0">
                <a:latin typeface="+mn-ea"/>
              </a:rPr>
              <a:t>5</a:t>
            </a:r>
            <a:r>
              <a:rPr lang="zh-CN" altLang="en-US" sz="2400" dirty="0">
                <a:latin typeface="+mn-ea"/>
              </a:rPr>
              <a:t>）</a:t>
            </a:r>
            <a:r>
              <a:rPr lang="zh-CN" altLang="en-US" sz="2400" dirty="0"/>
              <a:t>为青少年体育工作的科学发展提供数据和实践支撑，全面促进各省和全国青少年体育工作的发展。</a:t>
            </a:r>
            <a:endParaRPr lang="zh-CN" altLang="en-US" sz="2400" dirty="0"/>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556793"/>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基层单位自行注册账号 </a:t>
            </a:r>
            <a:endParaRPr lang="zh-CN" altLang="zh-CN" sz="2400" b="1" kern="0" dirty="0">
              <a:latin typeface="+mn-lt"/>
              <a:ea typeface="+mn-ea"/>
            </a:endParaRPr>
          </a:p>
        </p:txBody>
      </p:sp>
      <p:sp>
        <p:nvSpPr>
          <p:cNvPr id="15364"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pic>
        <p:nvPicPr>
          <p:cNvPr id="153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2348880"/>
            <a:ext cx="7132638"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412776"/>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确认基层单位自行注册账号 </a:t>
            </a:r>
            <a:endParaRPr lang="zh-CN" altLang="zh-CN" sz="2400" b="1" kern="0" dirty="0">
              <a:latin typeface="+mn-lt"/>
              <a:ea typeface="+mn-ea"/>
            </a:endParaRPr>
          </a:p>
        </p:txBody>
      </p:sp>
      <p:sp>
        <p:nvSpPr>
          <p:cNvPr id="16388"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cxnSp>
        <p:nvCxnSpPr>
          <p:cNvPr id="16389" name="直接箭头连接符 6"/>
          <p:cNvCxnSpPr>
            <a:cxnSpLocks noChangeShapeType="1"/>
          </p:cNvCxnSpPr>
          <p:nvPr/>
        </p:nvCxnSpPr>
        <p:spPr bwMode="auto">
          <a:xfrm rot="16200000" flipH="1">
            <a:off x="3679033" y="2464594"/>
            <a:ext cx="285751" cy="214313"/>
          </a:xfrm>
          <a:prstGeom prst="straightConnector1">
            <a:avLst/>
          </a:prstGeom>
          <a:noFill/>
          <a:ln w="15875" algn="ctr">
            <a:solidFill>
              <a:srgbClr val="FF0000"/>
            </a:solidFill>
            <a:round/>
            <a:tailEnd type="arrow" w="med" len="med"/>
          </a:ln>
          <a:extLst>
            <a:ext uri="{909E8E84-426E-40DD-AFC4-6F175D3DCCD1}">
              <a14:hiddenFill xmlns:a14="http://schemas.microsoft.com/office/drawing/2010/main">
                <a:noFill/>
              </a14:hiddenFill>
            </a:ext>
          </a:extLst>
        </p:spPr>
      </p:cxnSp>
      <p:cxnSp>
        <p:nvCxnSpPr>
          <p:cNvPr id="16390" name="直接箭头连接符 8"/>
          <p:cNvCxnSpPr>
            <a:cxnSpLocks noChangeShapeType="1"/>
          </p:cNvCxnSpPr>
          <p:nvPr/>
        </p:nvCxnSpPr>
        <p:spPr bwMode="auto">
          <a:xfrm rot="16200000" flipH="1">
            <a:off x="6250783" y="2464594"/>
            <a:ext cx="285751" cy="214313"/>
          </a:xfrm>
          <a:prstGeom prst="straightConnector1">
            <a:avLst/>
          </a:prstGeom>
          <a:noFill/>
          <a:ln w="15875" algn="ctr">
            <a:solidFill>
              <a:srgbClr val="FF0000"/>
            </a:solidFill>
            <a:round/>
            <a:tailEnd type="arrow" w="med" len="med"/>
          </a:ln>
          <a:extLst>
            <a:ext uri="{909E8E84-426E-40DD-AFC4-6F175D3DCCD1}">
              <a14:hiddenFill xmlns:a14="http://schemas.microsoft.com/office/drawing/2010/main">
                <a:noFill/>
              </a14:hiddenFill>
            </a:ext>
          </a:extLst>
        </p:spPr>
      </p:cxnSp>
      <p:pic>
        <p:nvPicPr>
          <p:cNvPr id="1639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2" y="1988840"/>
            <a:ext cx="7572375"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确认基层单位自行注册账号 </a:t>
            </a:r>
            <a:endParaRPr lang="zh-CN" altLang="zh-CN" sz="2400" b="1" kern="0" dirty="0">
              <a:latin typeface="+mn-lt"/>
              <a:ea typeface="+mn-ea"/>
            </a:endParaRPr>
          </a:p>
        </p:txBody>
      </p:sp>
      <p:sp>
        <p:nvSpPr>
          <p:cNvPr id="17412"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pic>
        <p:nvPicPr>
          <p:cNvPr id="174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286001"/>
            <a:ext cx="8072438"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14" name="直接箭头连接符 6"/>
          <p:cNvCxnSpPr>
            <a:cxnSpLocks noChangeShapeType="1"/>
          </p:cNvCxnSpPr>
          <p:nvPr/>
        </p:nvCxnSpPr>
        <p:spPr bwMode="auto">
          <a:xfrm>
            <a:off x="3571877" y="4929189"/>
            <a:ext cx="428625" cy="357187"/>
          </a:xfrm>
          <a:prstGeom prst="straightConnector1">
            <a:avLst/>
          </a:prstGeom>
          <a:noFill/>
          <a:ln w="15875" algn="ctr">
            <a:solidFill>
              <a:srgbClr val="FF0000"/>
            </a:solidFill>
            <a:round/>
            <a:tailEnd type="arrow" w="med" len="med"/>
          </a:ln>
          <a:extLst>
            <a:ext uri="{909E8E84-426E-40DD-AFC4-6F175D3DCCD1}">
              <a14:hiddenFill xmlns:a14="http://schemas.microsoft.com/office/drawing/2010/main">
                <a:noFill/>
              </a14:hiddenFill>
            </a:ext>
          </a:extLst>
        </p:spPr>
      </p:cxnSp>
      <p:cxnSp>
        <p:nvCxnSpPr>
          <p:cNvPr id="17415" name="直接箭头连接符 8"/>
          <p:cNvCxnSpPr>
            <a:cxnSpLocks noChangeShapeType="1"/>
          </p:cNvCxnSpPr>
          <p:nvPr/>
        </p:nvCxnSpPr>
        <p:spPr bwMode="auto">
          <a:xfrm>
            <a:off x="4214815" y="4929189"/>
            <a:ext cx="428625" cy="357187"/>
          </a:xfrm>
          <a:prstGeom prst="straightConnector1">
            <a:avLst/>
          </a:prstGeom>
          <a:noFill/>
          <a:ln w="15875" algn="ctr">
            <a:solidFill>
              <a:srgbClr val="FF0000"/>
            </a:solidFill>
            <a:round/>
            <a:tailEnd type="arrow" w="med" len="med"/>
          </a:ln>
          <a:extLst>
            <a:ext uri="{909E8E84-426E-40DD-AFC4-6F175D3DCCD1}">
              <a14:hiddenFill xmlns:a14="http://schemas.microsoft.com/office/drawing/2010/main">
                <a:noFill/>
              </a14:hiddenFill>
            </a:ext>
          </a:extLst>
        </p:spPr>
      </p:cxn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 </a:t>
            </a:r>
            <a:r>
              <a:rPr lang="zh-CN" altLang="en-US" sz="2400" b="1" kern="0" dirty="0">
                <a:ea typeface="宋体" panose="02010600030101010101" pitchFamily="2" charset="-122"/>
              </a:rPr>
              <a:t>管理基层账号</a:t>
            </a:r>
            <a:endParaRPr lang="zh-CN" altLang="zh-CN" sz="2400" b="1" kern="0" dirty="0">
              <a:latin typeface="+mn-lt"/>
              <a:ea typeface="+mn-ea"/>
            </a:endParaRPr>
          </a:p>
        </p:txBody>
      </p:sp>
      <p:sp>
        <p:nvSpPr>
          <p:cNvPr id="18436"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pic>
        <p:nvPicPr>
          <p:cNvPr id="1843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775" y="2286000"/>
            <a:ext cx="7410450" cy="382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（四）系统界面 </a:t>
            </a:r>
            <a:r>
              <a:rPr lang="en-US" altLang="zh-CN" sz="2400" b="1" kern="0" dirty="0">
                <a:latin typeface="+mn-lt"/>
                <a:ea typeface="+mn-ea"/>
              </a:rPr>
              <a:t>——</a:t>
            </a:r>
            <a:r>
              <a:rPr lang="zh-CN" altLang="en-US" sz="2400" b="1" kern="0" dirty="0">
                <a:latin typeface="+mn-lt"/>
                <a:ea typeface="+mn-ea"/>
              </a:rPr>
              <a:t>地市级管理员协助建立账号</a:t>
            </a:r>
            <a:endParaRPr lang="zh-CN" altLang="zh-CN" sz="2400" b="1" kern="0" dirty="0">
              <a:latin typeface="+mn-lt"/>
              <a:ea typeface="+mn-ea"/>
            </a:endParaRPr>
          </a:p>
        </p:txBody>
      </p:sp>
      <p:pic>
        <p:nvPicPr>
          <p:cNvPr id="24581" name="Picture 2"/>
          <p:cNvPicPr>
            <a:picLocks noChangeAspect="1" noChangeArrowheads="1"/>
          </p:cNvPicPr>
          <p:nvPr/>
        </p:nvPicPr>
        <p:blipFill>
          <a:blip r:embed="rId3"/>
          <a:srcRect/>
          <a:stretch>
            <a:fillRect/>
          </a:stretch>
        </p:blipFill>
        <p:spPr bwMode="auto">
          <a:xfrm>
            <a:off x="1285877" y="2286001"/>
            <a:ext cx="6619875" cy="388143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9461"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（四）系统界面 </a:t>
            </a:r>
            <a:r>
              <a:rPr lang="en-US" altLang="zh-CN" sz="2400" b="1" kern="0" dirty="0">
                <a:latin typeface="+mn-lt"/>
                <a:ea typeface="+mn-ea"/>
              </a:rPr>
              <a:t>——</a:t>
            </a:r>
            <a:r>
              <a:rPr lang="zh-CN" altLang="en-US" sz="2400" b="1" kern="0" dirty="0">
                <a:latin typeface="+mn-lt"/>
                <a:ea typeface="+mn-ea"/>
              </a:rPr>
              <a:t>地市级管理员协助建立账号</a:t>
            </a:r>
            <a:endParaRPr lang="zh-CN" altLang="zh-CN" sz="2400" b="1" kern="0" dirty="0">
              <a:latin typeface="+mn-lt"/>
              <a:ea typeface="+mn-ea"/>
            </a:endParaRPr>
          </a:p>
        </p:txBody>
      </p:sp>
      <p:sp>
        <p:nvSpPr>
          <p:cNvPr id="20484"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pic>
        <p:nvPicPr>
          <p:cNvPr id="2048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5" y="2357439"/>
            <a:ext cx="7058025"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（四）系统界面 </a:t>
            </a:r>
            <a:r>
              <a:rPr lang="en-US" altLang="zh-CN" sz="2400" b="1" kern="0" dirty="0">
                <a:latin typeface="+mn-lt"/>
                <a:ea typeface="+mn-ea"/>
              </a:rPr>
              <a:t>——</a:t>
            </a:r>
            <a:r>
              <a:rPr lang="zh-CN" altLang="en-US" sz="2400" b="1" kern="0" dirty="0">
                <a:latin typeface="+mn-lt"/>
                <a:ea typeface="+mn-ea"/>
              </a:rPr>
              <a:t>登录</a:t>
            </a:r>
            <a:endParaRPr lang="zh-CN" altLang="zh-CN" sz="2400" b="1" kern="0" dirty="0">
              <a:latin typeface="+mn-lt"/>
              <a:ea typeface="+mn-ea"/>
            </a:endParaRPr>
          </a:p>
        </p:txBody>
      </p:sp>
      <p:pic>
        <p:nvPicPr>
          <p:cNvPr id="2150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71565" y="2357438"/>
            <a:ext cx="6981825" cy="3714751"/>
          </a:xfrm>
          <a:noFill/>
        </p:spPr>
      </p:pic>
      <p:sp>
        <p:nvSpPr>
          <p:cNvPr id="21509"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（四）系统界面 </a:t>
            </a:r>
            <a:r>
              <a:rPr lang="en-US" altLang="zh-CN" sz="2400" b="1" kern="0" dirty="0">
                <a:latin typeface="+mn-lt"/>
                <a:ea typeface="+mn-ea"/>
              </a:rPr>
              <a:t>——</a:t>
            </a:r>
            <a:r>
              <a:rPr lang="zh-CN" altLang="en-US" sz="2400" b="1" kern="0" dirty="0">
                <a:latin typeface="+mn-lt"/>
                <a:ea typeface="+mn-ea"/>
              </a:rPr>
              <a:t>登录  管理员补充信息</a:t>
            </a:r>
            <a:endParaRPr lang="zh-CN" altLang="zh-CN" sz="2400" b="1" kern="0" dirty="0">
              <a:latin typeface="+mn-lt"/>
              <a:ea typeface="+mn-ea"/>
            </a:endParaRPr>
          </a:p>
        </p:txBody>
      </p:sp>
      <p:sp>
        <p:nvSpPr>
          <p:cNvPr id="22532"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pic>
        <p:nvPicPr>
          <p:cNvPr id="225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2" y="2286001"/>
            <a:ext cx="618172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密码修改</a:t>
            </a:r>
            <a:endParaRPr lang="zh-CN" altLang="zh-CN" sz="2400" b="1" kern="0" dirty="0">
              <a:latin typeface="+mn-lt"/>
              <a:ea typeface="+mn-ea"/>
            </a:endParaRPr>
          </a:p>
        </p:txBody>
      </p:sp>
      <p:pic>
        <p:nvPicPr>
          <p:cNvPr id="235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2" y="2428876"/>
            <a:ext cx="21431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77" y="2357440"/>
            <a:ext cx="570547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基层填报单位</a:t>
            </a:r>
            <a:endParaRPr lang="zh-CN" altLang="zh-CN" sz="2400" b="1" kern="0" dirty="0">
              <a:latin typeface="+mn-lt"/>
              <a:ea typeface="+mn-ea"/>
            </a:endParaRPr>
          </a:p>
        </p:txBody>
      </p:sp>
      <p:sp>
        <p:nvSpPr>
          <p:cNvPr id="24580"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pic>
        <p:nvPicPr>
          <p:cNvPr id="6" name="图片 5"/>
          <p:cNvPicPr/>
          <p:nvPr/>
        </p:nvPicPr>
        <p:blipFill>
          <a:blip r:embed="rId3"/>
          <a:srcRect/>
          <a:stretch>
            <a:fillRect/>
          </a:stretch>
        </p:blipFill>
        <p:spPr bwMode="auto">
          <a:xfrm>
            <a:off x="928690" y="2428875"/>
            <a:ext cx="6715125" cy="378618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dirty="0">
                <a:latin typeface="黑体" panose="02010609060101010101" pitchFamily="49" charset="-122"/>
                <a:ea typeface="黑体" panose="02010609060101010101" pitchFamily="49" charset="-122"/>
              </a:rPr>
              <a:t>基础数据填报系统简介</a:t>
            </a:r>
            <a:endParaRPr lang="zh-CN" altLang="zh-CN" sz="2800" b="1" dirty="0">
              <a:latin typeface="黑体" panose="02010609060101010101" pitchFamily="49" charset="-122"/>
              <a:ea typeface="黑体" panose="02010609060101010101" pitchFamily="49" charset="-122"/>
            </a:endParaRPr>
          </a:p>
        </p:txBody>
      </p:sp>
      <p:sp>
        <p:nvSpPr>
          <p:cNvPr id="17412" name="内容占位符 6"/>
          <p:cNvSpPr>
            <a:spLocks noGrp="1"/>
          </p:cNvSpPr>
          <p:nvPr>
            <p:ph idx="1"/>
          </p:nvPr>
        </p:nvSpPr>
        <p:spPr>
          <a:xfrm>
            <a:off x="457200" y="1412776"/>
            <a:ext cx="8229600" cy="4824536"/>
          </a:xfrm>
        </p:spPr>
        <p:txBody>
          <a:bodyPr/>
          <a:lstStyle/>
          <a:p>
            <a:pPr eaLnBrk="1" hangingPunct="1">
              <a:lnSpc>
                <a:spcPct val="150000"/>
              </a:lnSpc>
              <a:defRPr/>
            </a:pPr>
            <a:r>
              <a:rPr lang="zh-CN" altLang="en-US" sz="2400" b="1" dirty="0"/>
              <a:t>青少年体育基础数据历次调查</a:t>
            </a:r>
            <a:endParaRPr lang="en-US" altLang="zh-CN" sz="2400" b="1" dirty="0"/>
          </a:p>
          <a:p>
            <a:pPr marL="0" indent="457200" eaLnBrk="1" hangingPunct="1">
              <a:lnSpc>
                <a:spcPct val="150000"/>
              </a:lnSpc>
              <a:buNone/>
              <a:defRPr/>
            </a:pPr>
            <a:r>
              <a:rPr lang="en-US" altLang="zh-CN" sz="2400" dirty="0">
                <a:latin typeface="+mn-ea"/>
              </a:rPr>
              <a:t>1</a:t>
            </a:r>
            <a:r>
              <a:rPr lang="zh-CN" altLang="en-US" sz="2400" dirty="0">
                <a:latin typeface="+mn-ea"/>
              </a:rPr>
              <a:t>）青少年体育后备人才的数据调查（</a:t>
            </a:r>
            <a:r>
              <a:rPr lang="en-US" altLang="zh-CN" sz="2400" dirty="0">
                <a:latin typeface="+mn-ea"/>
              </a:rPr>
              <a:t>2010</a:t>
            </a:r>
            <a:r>
              <a:rPr lang="zh-CN" altLang="en-US" sz="2400" dirty="0">
                <a:latin typeface="+mn-ea"/>
              </a:rPr>
              <a:t>年前</a:t>
            </a:r>
            <a:r>
              <a:rPr lang="en-US" altLang="zh-CN" sz="2400" dirty="0">
                <a:latin typeface="+mn-ea"/>
              </a:rPr>
              <a:t>,</a:t>
            </a:r>
            <a:r>
              <a:rPr lang="zh-CN" altLang="en-US" sz="2400" dirty="0">
                <a:latin typeface="+mn-ea"/>
              </a:rPr>
              <a:t>竞技体育司）。</a:t>
            </a:r>
            <a:endParaRPr lang="zh-CN" altLang="en-US" sz="2400" dirty="0">
              <a:latin typeface="+mn-ea"/>
            </a:endParaRPr>
          </a:p>
          <a:p>
            <a:pPr marL="0" indent="457200" eaLnBrk="1" hangingPunct="1">
              <a:lnSpc>
                <a:spcPct val="150000"/>
              </a:lnSpc>
              <a:buNone/>
              <a:defRPr/>
            </a:pPr>
            <a:r>
              <a:rPr lang="en-US" altLang="zh-CN" sz="2400" dirty="0">
                <a:latin typeface="+mn-ea"/>
              </a:rPr>
              <a:t>2</a:t>
            </a:r>
            <a:r>
              <a:rPr lang="zh-CN" altLang="en-US" sz="2400" dirty="0">
                <a:latin typeface="+mn-ea"/>
              </a:rPr>
              <a:t>）青少年体育组织数量和学校场馆开放数据调查（</a:t>
            </a:r>
            <a:r>
              <a:rPr lang="en-US" altLang="zh-CN" sz="2400" dirty="0">
                <a:latin typeface="+mn-ea"/>
              </a:rPr>
              <a:t>2010</a:t>
            </a:r>
            <a:r>
              <a:rPr lang="zh-CN" altLang="en-US" sz="2400" dirty="0">
                <a:latin typeface="+mn-ea"/>
              </a:rPr>
              <a:t>年前，群众体育司）。</a:t>
            </a:r>
            <a:endParaRPr lang="zh-CN" altLang="en-US" sz="2400" dirty="0">
              <a:latin typeface="+mn-ea"/>
            </a:endParaRPr>
          </a:p>
          <a:p>
            <a:pPr marL="0" indent="457200" eaLnBrk="1" hangingPunct="1">
              <a:lnSpc>
                <a:spcPct val="150000"/>
              </a:lnSpc>
              <a:buNone/>
              <a:defRPr/>
            </a:pPr>
            <a:r>
              <a:rPr lang="en-US" altLang="zh-CN" sz="2400" dirty="0">
                <a:latin typeface="+mn-ea"/>
              </a:rPr>
              <a:t>3</a:t>
            </a:r>
            <a:r>
              <a:rPr lang="zh-CN" altLang="en-US" sz="2400" dirty="0">
                <a:latin typeface="+mn-ea"/>
              </a:rPr>
              <a:t>）体育事业年度统计（体育经济司）。</a:t>
            </a:r>
            <a:endParaRPr lang="zh-CN" altLang="en-US" sz="2400" dirty="0">
              <a:latin typeface="+mn-ea"/>
            </a:endParaRPr>
          </a:p>
          <a:p>
            <a:pPr marL="0" indent="457200" eaLnBrk="1" hangingPunct="1">
              <a:lnSpc>
                <a:spcPct val="150000"/>
              </a:lnSpc>
              <a:buNone/>
              <a:defRPr/>
            </a:pPr>
            <a:r>
              <a:rPr lang="en-US" altLang="zh-CN" sz="2400" dirty="0">
                <a:latin typeface="+mn-ea"/>
              </a:rPr>
              <a:t>4</a:t>
            </a:r>
            <a:r>
              <a:rPr lang="zh-CN" altLang="en-US" sz="2400" dirty="0">
                <a:latin typeface="+mn-ea"/>
              </a:rPr>
              <a:t>）青少年体育基础数据调查（</a:t>
            </a:r>
            <a:r>
              <a:rPr lang="en-US" altLang="zh-CN" sz="2400" dirty="0">
                <a:latin typeface="+mn-ea"/>
              </a:rPr>
              <a:t>2010</a:t>
            </a:r>
            <a:r>
              <a:rPr lang="zh-CN" altLang="en-US" sz="2400" dirty="0">
                <a:latin typeface="+mn-ea"/>
              </a:rPr>
              <a:t>年，青少司）。</a:t>
            </a:r>
            <a:endParaRPr lang="en-US" altLang="zh-CN" sz="2400" dirty="0">
              <a:latin typeface="+mn-ea"/>
            </a:endParaRPr>
          </a:p>
          <a:p>
            <a:pPr marL="0" indent="457200" eaLnBrk="1" hangingPunct="1">
              <a:lnSpc>
                <a:spcPct val="150000"/>
              </a:lnSpc>
              <a:buNone/>
              <a:defRPr/>
            </a:pPr>
            <a:r>
              <a:rPr lang="en-US" altLang="zh-CN" sz="2400" dirty="0">
                <a:latin typeface="+mn-ea"/>
              </a:rPr>
              <a:t>5</a:t>
            </a:r>
            <a:r>
              <a:rPr lang="zh-CN" altLang="en-US" sz="2400" dirty="0">
                <a:latin typeface="+mn-ea"/>
              </a:rPr>
              <a:t>）青少年</a:t>
            </a:r>
            <a:r>
              <a:rPr lang="zh-CN" altLang="en-US" sz="2400" dirty="0"/>
              <a:t>体育日常工作开展中的基础数据积累。</a:t>
            </a:r>
            <a:endParaRPr lang="zh-CN" altLang="en-US" sz="2400" dirty="0"/>
          </a:p>
          <a:p>
            <a:pPr eaLnBrk="1" hangingPunct="1">
              <a:lnSpc>
                <a:spcPct val="150000"/>
              </a:lnSpc>
              <a:defRPr/>
            </a:pPr>
            <a:endParaRPr lang="zh-CN" altLang="zh-CN" sz="2000" b="1" dirty="0">
              <a:latin typeface="+mn-ea"/>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基层填报方式</a:t>
            </a:r>
            <a:endParaRPr lang="zh-CN" altLang="zh-CN" sz="2400" b="1" kern="0" dirty="0">
              <a:latin typeface="+mn-lt"/>
              <a:ea typeface="+mn-ea"/>
            </a:endParaRPr>
          </a:p>
        </p:txBody>
      </p:sp>
      <p:pic>
        <p:nvPicPr>
          <p:cNvPr id="256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43126"/>
            <a:ext cx="7772400"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基层填报数据的保存方式</a:t>
            </a:r>
            <a:endParaRPr lang="zh-CN" altLang="zh-CN" sz="2400" b="1" kern="0" dirty="0">
              <a:latin typeface="+mn-lt"/>
              <a:ea typeface="+mn-ea"/>
            </a:endParaRPr>
          </a:p>
        </p:txBody>
      </p:sp>
      <p:pic>
        <p:nvPicPr>
          <p:cNvPr id="266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5" y="2357439"/>
            <a:ext cx="6981825" cy="371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0"/>
            <a:ext cx="8401050" cy="4637112"/>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latin typeface="+mn-lt"/>
                <a:ea typeface="宋体" panose="02010600030101010101" pitchFamily="2" charset="-122"/>
              </a:rPr>
              <a:t>填报注意事项  </a:t>
            </a:r>
            <a:r>
              <a:rPr lang="en-US" altLang="zh-CN" sz="2400" b="1" kern="0" dirty="0">
                <a:latin typeface="+mn-lt"/>
                <a:ea typeface="宋体" panose="02010600030101010101" pitchFamily="2" charset="-122"/>
              </a:rPr>
              <a:t>- </a:t>
            </a:r>
            <a:r>
              <a:rPr lang="zh-CN" altLang="en-US" sz="2000" b="1" kern="0" dirty="0">
                <a:latin typeface="+mn-lt"/>
                <a:ea typeface="宋体" panose="02010600030101010101" pitchFamily="2" charset="-122"/>
              </a:rPr>
              <a:t>填写完整</a:t>
            </a:r>
            <a:endParaRPr lang="en-US" altLang="zh-CN" sz="2000" b="1" kern="0" dirty="0">
              <a:latin typeface="+mn-lt"/>
              <a:ea typeface="宋体" panose="02010600030101010101" pitchFamily="2" charset="-122"/>
            </a:endParaRPr>
          </a:p>
          <a:p>
            <a:pPr marL="342900" indent="-342900">
              <a:lnSpc>
                <a:spcPct val="150000"/>
              </a:lnSpc>
              <a:spcBef>
                <a:spcPct val="20000"/>
              </a:spcBef>
              <a:buFontTx/>
              <a:buChar char="•"/>
              <a:defRPr/>
            </a:pPr>
            <a:r>
              <a:rPr lang="zh-CN" altLang="en-US" dirty="0">
                <a:latin typeface="+mn-ea"/>
                <a:ea typeface="+mn-ea"/>
              </a:rPr>
              <a:t>各表中有关所获级别、命名时间等栏位中填写的标准格式为：</a:t>
            </a:r>
            <a:r>
              <a:rPr lang="en-US" dirty="0">
                <a:latin typeface="+mn-ea"/>
                <a:ea typeface="+mn-ea"/>
              </a:rPr>
              <a:t>YYYY-MM </a:t>
            </a:r>
            <a:r>
              <a:rPr lang="zh-CN" altLang="en-US" dirty="0">
                <a:latin typeface="+mn-ea"/>
                <a:ea typeface="+mn-ea"/>
              </a:rPr>
              <a:t>如：</a:t>
            </a:r>
            <a:r>
              <a:rPr lang="en-US" dirty="0">
                <a:latin typeface="+mn-ea"/>
                <a:ea typeface="+mn-ea"/>
              </a:rPr>
              <a:t>2015-01</a:t>
            </a:r>
            <a:r>
              <a:rPr lang="zh-CN" altLang="en-US" dirty="0">
                <a:latin typeface="+mn-ea"/>
                <a:ea typeface="+mn-ea"/>
              </a:rPr>
              <a:t>。</a:t>
            </a:r>
            <a:endParaRPr lang="en-US" altLang="zh-CN" dirty="0">
              <a:latin typeface="+mn-ea"/>
              <a:ea typeface="+mn-ea"/>
            </a:endParaRPr>
          </a:p>
          <a:p>
            <a:pPr marL="342900" indent="-342900">
              <a:lnSpc>
                <a:spcPct val="150000"/>
              </a:lnSpc>
              <a:spcBef>
                <a:spcPct val="20000"/>
              </a:spcBef>
              <a:buFontTx/>
              <a:buChar char="•"/>
              <a:defRPr/>
            </a:pPr>
            <a:r>
              <a:rPr lang="zh-CN" altLang="en-US" dirty="0">
                <a:latin typeface="+mn-ea"/>
                <a:ea typeface="+mn-ea"/>
              </a:rPr>
              <a:t>经费填写的栏位中，只需要填写金额，系统中单位在标题中已经标明（万或元），不能填在栏位中。</a:t>
            </a:r>
            <a:endParaRPr lang="en-US" altLang="zh-CN" dirty="0">
              <a:latin typeface="+mn-ea"/>
              <a:ea typeface="+mn-ea"/>
            </a:endParaRPr>
          </a:p>
          <a:p>
            <a:pPr marL="342900" indent="-342900">
              <a:lnSpc>
                <a:spcPct val="150000"/>
              </a:lnSpc>
              <a:spcBef>
                <a:spcPct val="20000"/>
              </a:spcBef>
              <a:buFontTx/>
              <a:buChar char="•"/>
              <a:defRPr/>
            </a:pPr>
            <a:r>
              <a:rPr lang="zh-CN" altLang="en-US" dirty="0">
                <a:latin typeface="+mn-ea"/>
                <a:ea typeface="+mn-ea"/>
              </a:rPr>
              <a:t>系统要求每个页面必须一次性填写完整。</a:t>
            </a:r>
            <a:endParaRPr lang="en-US" altLang="zh-CN" dirty="0">
              <a:latin typeface="+mn-ea"/>
              <a:ea typeface="+mn-ea"/>
            </a:endParaRPr>
          </a:p>
          <a:p>
            <a:pPr marL="342900" indent="-342900">
              <a:lnSpc>
                <a:spcPct val="150000"/>
              </a:lnSpc>
              <a:spcBef>
                <a:spcPct val="20000"/>
              </a:spcBef>
              <a:buFontTx/>
              <a:buChar char="•"/>
              <a:defRPr/>
            </a:pPr>
            <a:r>
              <a:rPr lang="zh-CN" altLang="en-US" dirty="0">
                <a:latin typeface="+mn-ea"/>
                <a:ea typeface="+mn-ea"/>
              </a:rPr>
              <a:t>为避免保存错误，最好先准备好手边相应数据，等各项数据基本齐备后一次性将表填完整，避免每次只填几个栏位可能导致数据保存错误。</a:t>
            </a:r>
            <a:endParaRPr lang="en-US" altLang="zh-CN" dirty="0">
              <a:latin typeface="+mn-ea"/>
              <a:ea typeface="+mn-ea"/>
            </a:endParaRPr>
          </a:p>
          <a:p>
            <a:pPr marL="342900" indent="-342900">
              <a:lnSpc>
                <a:spcPct val="150000"/>
              </a:lnSpc>
              <a:spcBef>
                <a:spcPct val="20000"/>
              </a:spcBef>
              <a:buFontTx/>
              <a:buChar char="•"/>
              <a:defRPr/>
            </a:pPr>
            <a:r>
              <a:rPr lang="zh-CN" altLang="en-US" dirty="0"/>
              <a:t>除非已经确定数据无误并且要正式上报数据，否则，最好先点击暂存按钮，以备进行后面可能的修改</a:t>
            </a:r>
            <a:r>
              <a:rPr lang="zh-CN" altLang="en-US" sz="2000" dirty="0"/>
              <a:t>。</a:t>
            </a:r>
            <a:endParaRPr lang="zh-CN" altLang="en-US" sz="2000" dirty="0">
              <a:latin typeface="+mn-ea"/>
              <a:ea typeface="+mn-ea"/>
            </a:endParaRPr>
          </a:p>
        </p:txBody>
      </p:sp>
      <p:sp>
        <p:nvSpPr>
          <p:cNvPr id="27652"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40105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latin typeface="+mn-lt"/>
                <a:ea typeface="宋体" panose="02010600030101010101" pitchFamily="2" charset="-122"/>
              </a:rPr>
              <a:t>填报注意事项  </a:t>
            </a:r>
            <a:r>
              <a:rPr lang="en-US" altLang="zh-CN" sz="2400" b="1" kern="0" dirty="0">
                <a:latin typeface="+mn-lt"/>
                <a:ea typeface="宋体" panose="02010600030101010101" pitchFamily="2" charset="-122"/>
              </a:rPr>
              <a:t>- </a:t>
            </a:r>
            <a:r>
              <a:rPr lang="zh-CN" altLang="en-US" sz="2000" b="1" kern="0" dirty="0">
                <a:latin typeface="+mn-lt"/>
                <a:ea typeface="宋体" panose="02010600030101010101" pitchFamily="2" charset="-122"/>
              </a:rPr>
              <a:t>逐页加载数据</a:t>
            </a:r>
            <a:endParaRPr lang="en-US" altLang="zh-CN" sz="2000" b="1" kern="0" dirty="0">
              <a:latin typeface="+mn-lt"/>
              <a:ea typeface="宋体" panose="02010600030101010101" pitchFamily="2" charset="-122"/>
            </a:endParaRPr>
          </a:p>
          <a:p>
            <a:pPr marL="342900" indent="-342900">
              <a:lnSpc>
                <a:spcPct val="150000"/>
              </a:lnSpc>
              <a:spcBef>
                <a:spcPct val="20000"/>
              </a:spcBef>
              <a:buFontTx/>
              <a:buChar char="•"/>
              <a:defRPr/>
            </a:pPr>
            <a:endParaRPr lang="zh-CN" altLang="en-US" sz="2000" dirty="0">
              <a:latin typeface="+mn-ea"/>
              <a:ea typeface="+mn-ea"/>
            </a:endParaRPr>
          </a:p>
        </p:txBody>
      </p:sp>
      <p:sp>
        <p:nvSpPr>
          <p:cNvPr id="28676"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pic>
        <p:nvPicPr>
          <p:cNvPr id="5" name="图片 4"/>
          <p:cNvPicPr/>
          <p:nvPr/>
        </p:nvPicPr>
        <p:blipFill>
          <a:blip r:embed="rId3"/>
          <a:srcRect/>
          <a:stretch>
            <a:fillRect/>
          </a:stretch>
        </p:blipFill>
        <p:spPr bwMode="auto">
          <a:xfrm>
            <a:off x="1000125" y="2286002"/>
            <a:ext cx="7215188" cy="392906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基层单位查看填报数据</a:t>
            </a:r>
            <a:endParaRPr lang="zh-CN" altLang="zh-CN" sz="2400" b="1" kern="0" dirty="0">
              <a:latin typeface="+mn-lt"/>
              <a:ea typeface="+mn-ea"/>
            </a:endParaRPr>
          </a:p>
        </p:txBody>
      </p:sp>
      <p:sp>
        <p:nvSpPr>
          <p:cNvPr id="29700"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pic>
        <p:nvPicPr>
          <p:cNvPr id="2970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40" y="2286002"/>
            <a:ext cx="778192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基层填报数据的打印</a:t>
            </a:r>
            <a:endParaRPr lang="zh-CN" altLang="zh-CN" sz="2400" b="1" kern="0" dirty="0">
              <a:latin typeface="+mn-lt"/>
              <a:ea typeface="+mn-ea"/>
            </a:endParaRPr>
          </a:p>
        </p:txBody>
      </p:sp>
      <p:pic>
        <p:nvPicPr>
          <p:cNvPr id="307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2286000"/>
            <a:ext cx="68580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基层填报数据的打印</a:t>
            </a:r>
            <a:endParaRPr lang="zh-CN" altLang="zh-CN" sz="2400" b="1" kern="0" dirty="0">
              <a:latin typeface="+mn-lt"/>
              <a:ea typeface="+mn-ea"/>
            </a:endParaRPr>
          </a:p>
        </p:txBody>
      </p:sp>
      <p:pic>
        <p:nvPicPr>
          <p:cNvPr id="317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8" y="2286001"/>
            <a:ext cx="8458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基层单位查看退回数据</a:t>
            </a:r>
            <a:endParaRPr lang="zh-CN" altLang="zh-CN" sz="2400" b="1" kern="0" dirty="0">
              <a:latin typeface="+mn-lt"/>
              <a:ea typeface="+mn-ea"/>
            </a:endParaRPr>
          </a:p>
        </p:txBody>
      </p:sp>
      <p:pic>
        <p:nvPicPr>
          <p:cNvPr id="63490" name="Picture 2"/>
          <p:cNvPicPr>
            <a:picLocks noChangeAspect="1" noChangeArrowheads="1"/>
          </p:cNvPicPr>
          <p:nvPr/>
        </p:nvPicPr>
        <p:blipFill>
          <a:blip r:embed="rId3"/>
          <a:srcRect/>
          <a:stretch>
            <a:fillRect/>
          </a:stretch>
        </p:blipFill>
        <p:spPr bwMode="auto">
          <a:xfrm>
            <a:off x="928688" y="2214563"/>
            <a:ext cx="7162800" cy="401955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2773"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地市级数据审核</a:t>
            </a:r>
            <a:r>
              <a:rPr lang="en-US" altLang="zh-CN" sz="2400" b="1" kern="0" dirty="0">
                <a:ea typeface="宋体" panose="02010600030101010101" pitchFamily="2" charset="-122"/>
              </a:rPr>
              <a:t>(1)</a:t>
            </a:r>
            <a:endParaRPr lang="zh-CN" altLang="zh-CN" sz="2400" b="1" kern="0" dirty="0">
              <a:latin typeface="+mn-lt"/>
              <a:ea typeface="+mn-ea"/>
            </a:endParaRPr>
          </a:p>
        </p:txBody>
      </p:sp>
      <p:sp>
        <p:nvSpPr>
          <p:cNvPr id="33796"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pic>
        <p:nvPicPr>
          <p:cNvPr id="337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2286000"/>
            <a:ext cx="8001000" cy="407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地市级数据审核</a:t>
            </a:r>
            <a:r>
              <a:rPr lang="en-US" altLang="zh-CN" sz="2400" b="1" kern="0" dirty="0">
                <a:ea typeface="宋体" panose="02010600030101010101" pitchFamily="2" charset="-122"/>
              </a:rPr>
              <a:t>(2) –</a:t>
            </a:r>
            <a:r>
              <a:rPr lang="zh-CN" altLang="en-US" sz="2400" b="1" kern="0" dirty="0">
                <a:ea typeface="宋体" panose="02010600030101010101" pitchFamily="2" charset="-122"/>
              </a:rPr>
              <a:t>数据确认</a:t>
            </a:r>
            <a:endParaRPr lang="zh-CN" altLang="zh-CN" sz="2400" b="1" kern="0" dirty="0">
              <a:latin typeface="+mn-lt"/>
              <a:ea typeface="+mn-ea"/>
            </a:endParaRPr>
          </a:p>
        </p:txBody>
      </p:sp>
      <p:pic>
        <p:nvPicPr>
          <p:cNvPr id="61442" name="Picture 2"/>
          <p:cNvPicPr>
            <a:picLocks noChangeAspect="1" noChangeArrowheads="1"/>
          </p:cNvPicPr>
          <p:nvPr/>
        </p:nvPicPr>
        <p:blipFill>
          <a:blip r:embed="rId3"/>
          <a:srcRect/>
          <a:stretch>
            <a:fillRect/>
          </a:stretch>
        </p:blipFill>
        <p:spPr bwMode="auto">
          <a:xfrm>
            <a:off x="1000125" y="2286000"/>
            <a:ext cx="7124700" cy="381952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4821"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dirty="0">
                <a:latin typeface="黑体" panose="02010609060101010101" pitchFamily="49" charset="-122"/>
                <a:ea typeface="黑体" panose="02010609060101010101" pitchFamily="49" charset="-122"/>
              </a:rPr>
              <a:t>基础数据填报系统简介</a:t>
            </a:r>
            <a:endParaRPr lang="zh-CN" altLang="zh-CN" sz="2800" b="1" dirty="0">
              <a:latin typeface="黑体" panose="02010609060101010101" pitchFamily="49" charset="-122"/>
              <a:ea typeface="黑体" panose="02010609060101010101" pitchFamily="49" charset="-122"/>
            </a:endParaRPr>
          </a:p>
        </p:txBody>
      </p:sp>
      <p:sp>
        <p:nvSpPr>
          <p:cNvPr id="17412" name="内容占位符 6"/>
          <p:cNvSpPr>
            <a:spLocks noGrp="1"/>
          </p:cNvSpPr>
          <p:nvPr>
            <p:ph idx="1"/>
          </p:nvPr>
        </p:nvSpPr>
        <p:spPr>
          <a:xfrm>
            <a:off x="457200" y="1412776"/>
            <a:ext cx="8229600" cy="4824536"/>
          </a:xfrm>
        </p:spPr>
        <p:txBody>
          <a:bodyPr/>
          <a:lstStyle/>
          <a:p>
            <a:pPr eaLnBrk="1" hangingPunct="1">
              <a:lnSpc>
                <a:spcPct val="150000"/>
              </a:lnSpc>
              <a:defRPr/>
            </a:pPr>
            <a:r>
              <a:rPr lang="zh-CN" altLang="en-US" sz="2400" b="1" dirty="0"/>
              <a:t>青少年体育基础数据填报系统的建立</a:t>
            </a:r>
            <a:endParaRPr lang="en-US" altLang="zh-CN" sz="2400" b="1" dirty="0"/>
          </a:p>
          <a:p>
            <a:pPr marL="0" indent="0" eaLnBrk="1" hangingPunct="1">
              <a:lnSpc>
                <a:spcPct val="150000"/>
              </a:lnSpc>
              <a:buNone/>
              <a:defRPr/>
            </a:pPr>
            <a:r>
              <a:rPr lang="en-US" altLang="zh-CN" sz="2400" b="1" dirty="0">
                <a:latin typeface="+mn-ea"/>
              </a:rPr>
              <a:t>   </a:t>
            </a:r>
            <a:endParaRPr lang="zh-CN" altLang="zh-CN" sz="2000" b="1" dirty="0">
              <a:latin typeface="+mn-ea"/>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graphicFrame>
        <p:nvGraphicFramePr>
          <p:cNvPr id="3" name="表格 2"/>
          <p:cNvGraphicFramePr>
            <a:graphicFrameLocks noGrp="1"/>
          </p:cNvGraphicFramePr>
          <p:nvPr/>
        </p:nvGraphicFramePr>
        <p:xfrm>
          <a:off x="611561" y="1988838"/>
          <a:ext cx="7992888" cy="4492462"/>
        </p:xfrm>
        <a:graphic>
          <a:graphicData uri="http://schemas.openxmlformats.org/drawingml/2006/table">
            <a:tbl>
              <a:tblPr firstRow="1" bandRow="1">
                <a:tableStyleId>{5C22544A-7EE6-4342-B048-85BDC9FD1C3A}</a:tableStyleId>
              </a:tblPr>
              <a:tblGrid>
                <a:gridCol w="2664295"/>
                <a:gridCol w="5328593"/>
              </a:tblGrid>
              <a:tr h="396090">
                <a:tc>
                  <a:txBody>
                    <a:bodyPr/>
                    <a:lstStyle/>
                    <a:p>
                      <a:pPr algn="ctr"/>
                      <a:r>
                        <a:rPr lang="zh-CN" altLang="en-US" dirty="0">
                          <a:solidFill>
                            <a:schemeClr val="tx1"/>
                          </a:solidFill>
                        </a:rPr>
                        <a:t>时间</a:t>
                      </a:r>
                      <a:endParaRPr lang="zh-CN" altLang="en-US" dirty="0">
                        <a:solidFill>
                          <a:schemeClr val="tx1"/>
                        </a:solidFill>
                      </a:endParaRPr>
                    </a:p>
                  </a:txBody>
                  <a:tcPr/>
                </a:tc>
                <a:tc>
                  <a:txBody>
                    <a:bodyPr/>
                    <a:lstStyle/>
                    <a:p>
                      <a:pPr algn="ctr"/>
                      <a:r>
                        <a:rPr lang="zh-CN" altLang="en-US" dirty="0">
                          <a:solidFill>
                            <a:schemeClr val="tx1"/>
                          </a:solidFill>
                        </a:rPr>
                        <a:t>事项</a:t>
                      </a:r>
                      <a:endParaRPr lang="zh-CN" altLang="en-US" dirty="0">
                        <a:solidFill>
                          <a:schemeClr val="tx1"/>
                        </a:solidFill>
                      </a:endParaRPr>
                    </a:p>
                  </a:txBody>
                  <a:tcPr/>
                </a:tc>
              </a:tr>
              <a:tr h="396090">
                <a:tc>
                  <a:txBody>
                    <a:bodyPr/>
                    <a:lstStyle/>
                    <a:p>
                      <a:r>
                        <a:rPr lang="en-US" altLang="zh-CN" baseline="0" dirty="0">
                          <a:latin typeface="Times New Roman" panose="02020603050405020304" pitchFamily="18" charset="0"/>
                          <a:ea typeface="+mn-ea"/>
                        </a:rPr>
                        <a:t>2012</a:t>
                      </a:r>
                      <a:r>
                        <a:rPr lang="zh-CN" altLang="en-US" baseline="0" dirty="0">
                          <a:latin typeface="Times New Roman" panose="02020603050405020304" pitchFamily="18" charset="0"/>
                          <a:ea typeface="+mn-ea"/>
                        </a:rPr>
                        <a:t>年</a:t>
                      </a:r>
                      <a:r>
                        <a:rPr lang="en-US" altLang="zh-CN" baseline="0" dirty="0">
                          <a:latin typeface="Times New Roman" panose="02020603050405020304" pitchFamily="18" charset="0"/>
                          <a:ea typeface="+mn-ea"/>
                        </a:rPr>
                        <a:t>7-9</a:t>
                      </a:r>
                      <a:r>
                        <a:rPr lang="zh-CN" altLang="en-US" baseline="0" dirty="0">
                          <a:latin typeface="Times New Roman" panose="02020603050405020304" pitchFamily="18" charset="0"/>
                          <a:ea typeface="+mn-ea"/>
                        </a:rPr>
                        <a:t>月</a:t>
                      </a:r>
                      <a:endParaRPr lang="zh-CN" altLang="en-US" baseline="0" dirty="0">
                        <a:latin typeface="Times New Roman" panose="02020603050405020304" pitchFamily="18" charset="0"/>
                        <a:ea typeface="+mn-ea"/>
                      </a:endParaRPr>
                    </a:p>
                  </a:txBody>
                  <a:tcPr anchor="ctr"/>
                </a:tc>
                <a:tc>
                  <a:txBody>
                    <a:bodyPr/>
                    <a:lstStyle/>
                    <a:p>
                      <a:r>
                        <a:rPr lang="zh-CN" altLang="en-US" baseline="0" dirty="0">
                          <a:latin typeface="Times New Roman" panose="02020603050405020304" pitchFamily="18" charset="0"/>
                          <a:ea typeface="+mn-ea"/>
                        </a:rPr>
                        <a:t>项目立项、收集资料、调研</a:t>
                      </a:r>
                      <a:endParaRPr lang="zh-CN" altLang="en-US" baseline="0" dirty="0">
                        <a:latin typeface="Times New Roman" panose="02020603050405020304" pitchFamily="18" charset="0"/>
                        <a:ea typeface="+mn-ea"/>
                      </a:endParaRPr>
                    </a:p>
                  </a:txBody>
                  <a:tcPr/>
                </a:tc>
              </a:tr>
              <a:tr h="396090">
                <a:tc>
                  <a:txBody>
                    <a:bodyPr/>
                    <a:lstStyle/>
                    <a:p>
                      <a:r>
                        <a:rPr lang="en-US" altLang="zh-CN" baseline="0" dirty="0">
                          <a:latin typeface="Times New Roman" panose="02020603050405020304" pitchFamily="18" charset="0"/>
                          <a:ea typeface="+mn-ea"/>
                        </a:rPr>
                        <a:t>2012</a:t>
                      </a:r>
                      <a:r>
                        <a:rPr lang="zh-CN" altLang="en-US" baseline="0" dirty="0">
                          <a:latin typeface="Times New Roman" panose="02020603050405020304" pitchFamily="18" charset="0"/>
                          <a:ea typeface="+mn-ea"/>
                        </a:rPr>
                        <a:t>年</a:t>
                      </a:r>
                      <a:r>
                        <a:rPr lang="en-US" altLang="zh-CN" baseline="0" dirty="0">
                          <a:latin typeface="Times New Roman" panose="02020603050405020304" pitchFamily="18" charset="0"/>
                          <a:ea typeface="+mn-ea"/>
                        </a:rPr>
                        <a:t>10</a:t>
                      </a:r>
                      <a:r>
                        <a:rPr lang="zh-CN" altLang="en-US" baseline="0" dirty="0">
                          <a:latin typeface="Times New Roman" panose="02020603050405020304" pitchFamily="18" charset="0"/>
                          <a:ea typeface="+mn-ea"/>
                        </a:rPr>
                        <a:t>月</a:t>
                      </a:r>
                      <a:endParaRPr lang="zh-CN" altLang="en-US" baseline="0" dirty="0">
                        <a:latin typeface="Times New Roman" panose="02020603050405020304" pitchFamily="18" charset="0"/>
                        <a:ea typeface="+mn-ea"/>
                      </a:endParaRPr>
                    </a:p>
                  </a:txBody>
                  <a:tcPr anchor="ctr"/>
                </a:tc>
                <a:tc>
                  <a:txBody>
                    <a:bodyPr/>
                    <a:lstStyle/>
                    <a:p>
                      <a:r>
                        <a:rPr lang="zh-CN" altLang="en-US" baseline="0" dirty="0">
                          <a:latin typeface="Times New Roman" panose="02020603050405020304" pitchFamily="18" charset="0"/>
                          <a:ea typeface="+mn-ea"/>
                        </a:rPr>
                        <a:t>完成初稿，征求青少司业务处室意见</a:t>
                      </a:r>
                      <a:endParaRPr lang="zh-CN" altLang="en-US" baseline="0" dirty="0">
                        <a:latin typeface="Times New Roman" panose="02020603050405020304" pitchFamily="18" charset="0"/>
                        <a:ea typeface="+mn-ea"/>
                      </a:endParaRPr>
                    </a:p>
                  </a:txBody>
                  <a:tcPr/>
                </a:tc>
              </a:tr>
              <a:tr h="683662">
                <a:tc>
                  <a:txBody>
                    <a:bodyPr/>
                    <a:lstStyle/>
                    <a:p>
                      <a:r>
                        <a:rPr lang="en-US" altLang="zh-CN" baseline="0" dirty="0">
                          <a:latin typeface="Times New Roman" panose="02020603050405020304" pitchFamily="18" charset="0"/>
                          <a:ea typeface="+mn-ea"/>
                        </a:rPr>
                        <a:t>2012</a:t>
                      </a:r>
                      <a:r>
                        <a:rPr lang="zh-CN" altLang="en-US" baseline="0" dirty="0">
                          <a:latin typeface="Times New Roman" panose="02020603050405020304" pitchFamily="18" charset="0"/>
                          <a:ea typeface="+mn-ea"/>
                        </a:rPr>
                        <a:t>年</a:t>
                      </a:r>
                      <a:r>
                        <a:rPr lang="en-US" altLang="zh-CN" baseline="0" dirty="0">
                          <a:latin typeface="Times New Roman" panose="02020603050405020304" pitchFamily="18" charset="0"/>
                          <a:ea typeface="+mn-ea"/>
                        </a:rPr>
                        <a:t>11</a:t>
                      </a:r>
                      <a:r>
                        <a:rPr lang="zh-CN" altLang="en-US" baseline="0" dirty="0">
                          <a:latin typeface="Times New Roman" panose="02020603050405020304" pitchFamily="18" charset="0"/>
                          <a:ea typeface="+mn-ea"/>
                        </a:rPr>
                        <a:t>月</a:t>
                      </a:r>
                      <a:endParaRPr lang="zh-CN" altLang="en-US" baseline="0" dirty="0">
                        <a:latin typeface="Times New Roman" panose="02020603050405020304" pitchFamily="18" charset="0"/>
                        <a:ea typeface="+mn-ea"/>
                      </a:endParaRPr>
                    </a:p>
                  </a:txBody>
                  <a:tcPr anchor="ctr"/>
                </a:tc>
                <a:tc>
                  <a:txBody>
                    <a:bodyPr/>
                    <a:lstStyle/>
                    <a:p>
                      <a:r>
                        <a:rPr lang="zh-CN" altLang="en-US" baseline="0" dirty="0">
                          <a:latin typeface="Times New Roman" panose="02020603050405020304" pitchFamily="18" charset="0"/>
                          <a:ea typeface="+mn-ea"/>
                        </a:rPr>
                        <a:t>征求部分省市青少年体育管理部门和青少年体育研究专家意见</a:t>
                      </a:r>
                      <a:endParaRPr lang="zh-CN" altLang="en-US" baseline="0" dirty="0">
                        <a:latin typeface="Times New Roman" panose="02020603050405020304" pitchFamily="18" charset="0"/>
                        <a:ea typeface="+mn-ea"/>
                      </a:endParaRPr>
                    </a:p>
                  </a:txBody>
                  <a:tcPr/>
                </a:tc>
              </a:tr>
              <a:tr h="396090">
                <a:tc>
                  <a:txBody>
                    <a:bodyPr/>
                    <a:lstStyle/>
                    <a:p>
                      <a:r>
                        <a:rPr lang="en-US" altLang="zh-CN" baseline="0" dirty="0">
                          <a:latin typeface="Times New Roman" panose="02020603050405020304" pitchFamily="18" charset="0"/>
                          <a:ea typeface="+mn-ea"/>
                        </a:rPr>
                        <a:t>2013</a:t>
                      </a:r>
                      <a:r>
                        <a:rPr lang="zh-CN" altLang="en-US" baseline="0" dirty="0">
                          <a:latin typeface="Times New Roman" panose="02020603050405020304" pitchFamily="18" charset="0"/>
                          <a:ea typeface="+mn-ea"/>
                        </a:rPr>
                        <a:t>年</a:t>
                      </a:r>
                      <a:r>
                        <a:rPr lang="en-US" altLang="zh-CN" baseline="0" dirty="0">
                          <a:latin typeface="Times New Roman" panose="02020603050405020304" pitchFamily="18" charset="0"/>
                          <a:ea typeface="+mn-ea"/>
                        </a:rPr>
                        <a:t>1-2</a:t>
                      </a:r>
                      <a:r>
                        <a:rPr lang="zh-CN" altLang="en-US" baseline="0" dirty="0">
                          <a:latin typeface="Times New Roman" panose="02020603050405020304" pitchFamily="18" charset="0"/>
                          <a:ea typeface="+mn-ea"/>
                        </a:rPr>
                        <a:t>月</a:t>
                      </a:r>
                      <a:endParaRPr lang="zh-CN" altLang="en-US" baseline="0" dirty="0">
                        <a:latin typeface="Times New Roman" panose="02020603050405020304" pitchFamily="18" charset="0"/>
                        <a:ea typeface="+mn-ea"/>
                      </a:endParaRPr>
                    </a:p>
                  </a:txBody>
                  <a:tcPr anchor="ctr"/>
                </a:tc>
                <a:tc>
                  <a:txBody>
                    <a:bodyPr/>
                    <a:lstStyle/>
                    <a:p>
                      <a:r>
                        <a:rPr lang="zh-CN" altLang="en-US" baseline="0" dirty="0">
                          <a:latin typeface="Times New Roman" panose="02020603050405020304" pitchFamily="18" charset="0"/>
                          <a:ea typeface="+mn-ea"/>
                        </a:rPr>
                        <a:t>根据反馈意见，修改完善报表</a:t>
                      </a:r>
                      <a:endParaRPr lang="zh-CN" altLang="en-US" baseline="0" dirty="0">
                        <a:latin typeface="Times New Roman" panose="02020603050405020304" pitchFamily="18" charset="0"/>
                        <a:ea typeface="+mn-ea"/>
                      </a:endParaRPr>
                    </a:p>
                  </a:txBody>
                  <a:tcPr/>
                </a:tc>
              </a:tr>
              <a:tr h="396090">
                <a:tc>
                  <a:txBody>
                    <a:bodyPr/>
                    <a:lstStyle/>
                    <a:p>
                      <a:r>
                        <a:rPr lang="en-US" altLang="zh-CN" baseline="0">
                          <a:latin typeface="Times New Roman" panose="02020603050405020304" pitchFamily="18" charset="0"/>
                          <a:ea typeface="+mn-ea"/>
                        </a:rPr>
                        <a:t>2013</a:t>
                      </a:r>
                      <a:r>
                        <a:rPr lang="zh-CN" altLang="en-US" baseline="0">
                          <a:latin typeface="Times New Roman" panose="02020603050405020304" pitchFamily="18" charset="0"/>
                          <a:ea typeface="+mn-ea"/>
                        </a:rPr>
                        <a:t>年</a:t>
                      </a:r>
                      <a:r>
                        <a:rPr lang="en-US" altLang="zh-CN" baseline="0">
                          <a:latin typeface="Times New Roman" panose="02020603050405020304" pitchFamily="18" charset="0"/>
                          <a:ea typeface="+mn-ea"/>
                        </a:rPr>
                        <a:t>3-5</a:t>
                      </a:r>
                      <a:r>
                        <a:rPr lang="zh-CN" altLang="en-US" baseline="0">
                          <a:latin typeface="Times New Roman" panose="02020603050405020304" pitchFamily="18" charset="0"/>
                          <a:ea typeface="+mn-ea"/>
                        </a:rPr>
                        <a:t>月</a:t>
                      </a:r>
                      <a:endParaRPr lang="zh-CN" altLang="en-US" baseline="0" dirty="0">
                        <a:latin typeface="Times New Roman" panose="02020603050405020304" pitchFamily="18" charset="0"/>
                        <a:ea typeface="+mn-ea"/>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baseline="0" dirty="0">
                          <a:latin typeface="Times New Roman" panose="02020603050405020304" pitchFamily="18" charset="0"/>
                          <a:ea typeface="+mn-ea"/>
                        </a:rPr>
                        <a:t>2012</a:t>
                      </a:r>
                      <a:r>
                        <a:rPr lang="zh-CN" altLang="en-US" baseline="0" dirty="0">
                          <a:latin typeface="Times New Roman" panose="02020603050405020304" pitchFamily="18" charset="0"/>
                          <a:ea typeface="+mn-ea"/>
                        </a:rPr>
                        <a:t>年度数据的第一轮</a:t>
                      </a:r>
                      <a:r>
                        <a:rPr lang="zh-CN" altLang="en-US" baseline="0">
                          <a:latin typeface="Times New Roman" panose="02020603050405020304" pitchFamily="18" charset="0"/>
                          <a:ea typeface="+mn-ea"/>
                        </a:rPr>
                        <a:t>全国调查，数据回收、整理和分析</a:t>
                      </a:r>
                      <a:endParaRPr lang="zh-CN" altLang="en-US" baseline="0">
                        <a:latin typeface="Times New Roman" panose="02020603050405020304" pitchFamily="18" charset="0"/>
                        <a:ea typeface="+mn-ea"/>
                      </a:endParaRPr>
                    </a:p>
                  </a:txBody>
                  <a:tcPr/>
                </a:tc>
              </a:tr>
              <a:tr h="39609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baseline="0" dirty="0">
                          <a:latin typeface="Times New Roman" panose="02020603050405020304" pitchFamily="18" charset="0"/>
                          <a:ea typeface="+mn-ea"/>
                        </a:rPr>
                        <a:t>2013</a:t>
                      </a:r>
                      <a:r>
                        <a:rPr lang="zh-CN" altLang="en-US" baseline="0" dirty="0">
                          <a:latin typeface="Times New Roman" panose="02020603050405020304" pitchFamily="18" charset="0"/>
                          <a:ea typeface="+mn-ea"/>
                        </a:rPr>
                        <a:t>年</a:t>
                      </a:r>
                      <a:r>
                        <a:rPr lang="en-US" altLang="zh-CN" baseline="0" dirty="0">
                          <a:latin typeface="Times New Roman" panose="02020603050405020304" pitchFamily="18" charset="0"/>
                          <a:ea typeface="+mn-ea"/>
                        </a:rPr>
                        <a:t>6</a:t>
                      </a:r>
                      <a:r>
                        <a:rPr lang="zh-CN" altLang="en-US" baseline="0" dirty="0">
                          <a:latin typeface="Times New Roman" panose="02020603050405020304" pitchFamily="18" charset="0"/>
                          <a:ea typeface="+mn-ea"/>
                        </a:rPr>
                        <a:t>月</a:t>
                      </a:r>
                      <a:r>
                        <a:rPr lang="en-US" altLang="zh-CN" baseline="0" dirty="0">
                          <a:latin typeface="Times New Roman" panose="02020603050405020304" pitchFamily="18" charset="0"/>
                          <a:ea typeface="+mn-ea"/>
                        </a:rPr>
                        <a:t>-2014</a:t>
                      </a:r>
                      <a:r>
                        <a:rPr lang="zh-CN" altLang="en-US" baseline="0" dirty="0">
                          <a:latin typeface="Times New Roman" panose="02020603050405020304" pitchFamily="18" charset="0"/>
                          <a:ea typeface="+mn-ea"/>
                        </a:rPr>
                        <a:t>年</a:t>
                      </a:r>
                      <a:r>
                        <a:rPr lang="en-US" altLang="zh-CN" baseline="0" dirty="0">
                          <a:latin typeface="Times New Roman" panose="02020603050405020304" pitchFamily="18" charset="0"/>
                          <a:ea typeface="+mn-ea"/>
                        </a:rPr>
                        <a:t>6</a:t>
                      </a:r>
                      <a:r>
                        <a:rPr lang="zh-CN" altLang="en-US" baseline="0" dirty="0">
                          <a:latin typeface="Times New Roman" panose="02020603050405020304" pitchFamily="18" charset="0"/>
                          <a:ea typeface="+mn-ea"/>
                        </a:rPr>
                        <a:t>月</a:t>
                      </a:r>
                      <a:endParaRPr lang="zh-CN" altLang="en-US" baseline="0" dirty="0">
                        <a:latin typeface="Times New Roman" panose="02020603050405020304" pitchFamily="18" charset="0"/>
                        <a:ea typeface="+mn-ea"/>
                      </a:endParaRPr>
                    </a:p>
                  </a:txBody>
                  <a:tcPr anchor="ctr"/>
                </a:tc>
                <a:tc>
                  <a:txBody>
                    <a:bodyPr/>
                    <a:lstStyle/>
                    <a:p>
                      <a:r>
                        <a:rPr lang="zh-CN" altLang="en-US" baseline="0" dirty="0">
                          <a:latin typeface="Times New Roman" panose="02020603050405020304" pitchFamily="18" charset="0"/>
                          <a:ea typeface="+mn-ea"/>
                        </a:rPr>
                        <a:t>试点填报，升级、优化填报系统</a:t>
                      </a:r>
                      <a:endParaRPr lang="zh-CN" altLang="en-US" baseline="0" dirty="0">
                        <a:latin typeface="Times New Roman" panose="02020603050405020304" pitchFamily="18" charset="0"/>
                        <a:ea typeface="+mn-ea"/>
                      </a:endParaRPr>
                    </a:p>
                  </a:txBody>
                  <a:tcPr/>
                </a:tc>
              </a:tr>
              <a:tr h="396090">
                <a:tc>
                  <a:txBody>
                    <a:bodyPr/>
                    <a:lstStyle/>
                    <a:p>
                      <a:r>
                        <a:rPr lang="en-US" altLang="zh-CN" baseline="0" dirty="0">
                          <a:latin typeface="Times New Roman" panose="02020603050405020304" pitchFamily="18" charset="0"/>
                          <a:ea typeface="+mn-ea"/>
                        </a:rPr>
                        <a:t>2014</a:t>
                      </a:r>
                      <a:r>
                        <a:rPr lang="zh-CN" altLang="en-US" baseline="0" dirty="0">
                          <a:latin typeface="Times New Roman" panose="02020603050405020304" pitchFamily="18" charset="0"/>
                          <a:ea typeface="+mn-ea"/>
                        </a:rPr>
                        <a:t>年</a:t>
                      </a:r>
                      <a:r>
                        <a:rPr lang="en-US" altLang="zh-CN" baseline="0" dirty="0">
                          <a:latin typeface="Times New Roman" panose="02020603050405020304" pitchFamily="18" charset="0"/>
                          <a:ea typeface="+mn-ea"/>
                        </a:rPr>
                        <a:t>7</a:t>
                      </a:r>
                      <a:r>
                        <a:rPr lang="zh-CN" altLang="en-US" baseline="0" dirty="0">
                          <a:latin typeface="Times New Roman" panose="02020603050405020304" pitchFamily="18" charset="0"/>
                          <a:ea typeface="+mn-ea"/>
                        </a:rPr>
                        <a:t>月</a:t>
                      </a:r>
                      <a:r>
                        <a:rPr lang="en-US" altLang="zh-CN" baseline="0" dirty="0">
                          <a:latin typeface="Times New Roman" panose="02020603050405020304" pitchFamily="18" charset="0"/>
                          <a:ea typeface="+mn-ea"/>
                        </a:rPr>
                        <a:t>-2015</a:t>
                      </a:r>
                      <a:r>
                        <a:rPr lang="zh-CN" altLang="en-US" baseline="0" dirty="0">
                          <a:latin typeface="Times New Roman" panose="02020603050405020304" pitchFamily="18" charset="0"/>
                          <a:ea typeface="+mn-ea"/>
                        </a:rPr>
                        <a:t>年</a:t>
                      </a:r>
                      <a:r>
                        <a:rPr lang="en-US" altLang="zh-CN" baseline="0" dirty="0">
                          <a:latin typeface="Times New Roman" panose="02020603050405020304" pitchFamily="18" charset="0"/>
                          <a:ea typeface="+mn-ea"/>
                        </a:rPr>
                        <a:t>1</a:t>
                      </a:r>
                      <a:r>
                        <a:rPr lang="zh-CN" altLang="en-US" baseline="0" dirty="0">
                          <a:latin typeface="Times New Roman" panose="02020603050405020304" pitchFamily="18" charset="0"/>
                          <a:ea typeface="+mn-ea"/>
                        </a:rPr>
                        <a:t>月</a:t>
                      </a:r>
                      <a:endParaRPr lang="zh-CN" altLang="en-US" baseline="0" dirty="0">
                        <a:latin typeface="Times New Roman" panose="02020603050405020304" pitchFamily="18" charset="0"/>
                        <a:ea typeface="+mn-ea"/>
                      </a:endParaRPr>
                    </a:p>
                  </a:txBody>
                  <a:tcPr anchor="ctr"/>
                </a:tc>
                <a:tc>
                  <a:txBody>
                    <a:bodyPr/>
                    <a:lstStyle/>
                    <a:p>
                      <a:r>
                        <a:rPr lang="zh-CN" altLang="en-US" baseline="0" dirty="0">
                          <a:latin typeface="Times New Roman" panose="02020603050405020304" pitchFamily="18" charset="0"/>
                          <a:ea typeface="+mn-ea"/>
                        </a:rPr>
                        <a:t>首次利用填报系统进行</a:t>
                      </a:r>
                      <a:r>
                        <a:rPr lang="en-US" altLang="zh-CN" baseline="0" dirty="0">
                          <a:latin typeface="Times New Roman" panose="02020603050405020304" pitchFamily="18" charset="0"/>
                          <a:ea typeface="+mn-ea"/>
                        </a:rPr>
                        <a:t>2013</a:t>
                      </a:r>
                      <a:r>
                        <a:rPr lang="zh-CN" altLang="en-US" baseline="0" dirty="0">
                          <a:latin typeface="Times New Roman" panose="02020603050405020304" pitchFamily="18" charset="0"/>
                          <a:ea typeface="+mn-ea"/>
                        </a:rPr>
                        <a:t>、</a:t>
                      </a:r>
                      <a:r>
                        <a:rPr lang="en-US" altLang="zh-CN" baseline="0" dirty="0">
                          <a:latin typeface="Times New Roman" panose="02020603050405020304" pitchFamily="18" charset="0"/>
                          <a:ea typeface="+mn-ea"/>
                        </a:rPr>
                        <a:t>2014</a:t>
                      </a:r>
                      <a:r>
                        <a:rPr lang="zh-CN" altLang="en-US" baseline="0" dirty="0">
                          <a:latin typeface="Times New Roman" panose="02020603050405020304" pitchFamily="18" charset="0"/>
                          <a:ea typeface="+mn-ea"/>
                        </a:rPr>
                        <a:t>年度数据填报</a:t>
                      </a:r>
                      <a:endParaRPr lang="zh-CN" altLang="en-US" baseline="0" dirty="0">
                        <a:latin typeface="Times New Roman" panose="02020603050405020304" pitchFamily="18" charset="0"/>
                        <a:ea typeface="+mn-ea"/>
                      </a:endParaRPr>
                    </a:p>
                  </a:txBody>
                  <a:tcPr/>
                </a:tc>
              </a:tr>
              <a:tr h="396090">
                <a:tc>
                  <a:txBody>
                    <a:bodyPr/>
                    <a:lstStyle/>
                    <a:p>
                      <a:r>
                        <a:rPr lang="en-US" altLang="zh-CN" baseline="0" dirty="0">
                          <a:latin typeface="Times New Roman" panose="02020603050405020304" pitchFamily="18" charset="0"/>
                          <a:ea typeface="+mn-ea"/>
                        </a:rPr>
                        <a:t>2015</a:t>
                      </a:r>
                      <a:r>
                        <a:rPr lang="zh-CN" altLang="en-US" baseline="0" dirty="0">
                          <a:latin typeface="Times New Roman" panose="02020603050405020304" pitchFamily="18" charset="0"/>
                          <a:ea typeface="+mn-ea"/>
                        </a:rPr>
                        <a:t>年</a:t>
                      </a:r>
                      <a:r>
                        <a:rPr lang="en-US" altLang="zh-CN" baseline="0" dirty="0">
                          <a:latin typeface="Times New Roman" panose="02020603050405020304" pitchFamily="18" charset="0"/>
                          <a:ea typeface="+mn-ea"/>
                        </a:rPr>
                        <a:t>12</a:t>
                      </a:r>
                      <a:r>
                        <a:rPr lang="zh-CN" altLang="en-US" baseline="0" dirty="0">
                          <a:latin typeface="Times New Roman" panose="02020603050405020304" pitchFamily="18" charset="0"/>
                          <a:ea typeface="+mn-ea"/>
                        </a:rPr>
                        <a:t>月</a:t>
                      </a:r>
                      <a:r>
                        <a:rPr lang="en-US" altLang="zh-CN" baseline="0" dirty="0">
                          <a:latin typeface="Times New Roman" panose="02020603050405020304" pitchFamily="18" charset="0"/>
                          <a:ea typeface="+mn-ea"/>
                        </a:rPr>
                        <a:t>-2016</a:t>
                      </a:r>
                      <a:r>
                        <a:rPr lang="zh-CN" altLang="en-US" baseline="0" dirty="0">
                          <a:latin typeface="Times New Roman" panose="02020603050405020304" pitchFamily="18" charset="0"/>
                          <a:ea typeface="+mn-ea"/>
                        </a:rPr>
                        <a:t>年</a:t>
                      </a:r>
                      <a:r>
                        <a:rPr lang="en-US" altLang="zh-CN" baseline="0" dirty="0">
                          <a:latin typeface="Times New Roman" panose="02020603050405020304" pitchFamily="18" charset="0"/>
                          <a:ea typeface="+mn-ea"/>
                        </a:rPr>
                        <a:t>1</a:t>
                      </a:r>
                      <a:r>
                        <a:rPr lang="zh-CN" altLang="en-US" baseline="0" dirty="0">
                          <a:latin typeface="Times New Roman" panose="02020603050405020304" pitchFamily="18" charset="0"/>
                          <a:ea typeface="+mn-ea"/>
                        </a:rPr>
                        <a:t>月</a:t>
                      </a:r>
                      <a:endParaRPr lang="zh-CN" altLang="en-US" baseline="0" dirty="0">
                        <a:latin typeface="Times New Roman" panose="02020603050405020304" pitchFamily="18" charset="0"/>
                        <a:ea typeface="+mn-ea"/>
                      </a:endParaRPr>
                    </a:p>
                  </a:txBody>
                  <a:tcPr anchor="ctr"/>
                </a:tc>
                <a:tc>
                  <a:txBody>
                    <a:bodyPr/>
                    <a:lstStyle/>
                    <a:p>
                      <a:r>
                        <a:rPr lang="en-US" altLang="zh-CN" baseline="0" dirty="0">
                          <a:latin typeface="Times New Roman" panose="02020603050405020304" pitchFamily="18" charset="0"/>
                          <a:ea typeface="+mn-ea"/>
                        </a:rPr>
                        <a:t>2015</a:t>
                      </a:r>
                      <a:r>
                        <a:rPr lang="zh-CN" altLang="en-US" baseline="0" dirty="0">
                          <a:latin typeface="Times New Roman" panose="02020603050405020304" pitchFamily="18" charset="0"/>
                          <a:ea typeface="+mn-ea"/>
                        </a:rPr>
                        <a:t>年数据填报</a:t>
                      </a:r>
                      <a:endParaRPr lang="zh-CN" altLang="en-US" baseline="0" dirty="0">
                        <a:latin typeface="Times New Roman" panose="02020603050405020304" pitchFamily="18" charset="0"/>
                        <a:ea typeface="+mn-ea"/>
                      </a:endParaRPr>
                    </a:p>
                  </a:txBody>
                  <a:tcPr/>
                </a:tc>
              </a:tr>
              <a:tr h="396090">
                <a:tc>
                  <a:txBody>
                    <a:bodyPr/>
                    <a:lstStyle/>
                    <a:p>
                      <a:r>
                        <a:rPr lang="en-US" altLang="zh-CN" baseline="0">
                          <a:latin typeface="Times New Roman" panose="02020603050405020304" pitchFamily="18" charset="0"/>
                          <a:ea typeface="+mn-ea"/>
                        </a:rPr>
                        <a:t>2017</a:t>
                      </a:r>
                      <a:r>
                        <a:rPr lang="zh-CN" altLang="en-US" baseline="0">
                          <a:latin typeface="Times New Roman" panose="02020603050405020304" pitchFamily="18" charset="0"/>
                          <a:ea typeface="+mn-ea"/>
                        </a:rPr>
                        <a:t>年</a:t>
                      </a:r>
                      <a:r>
                        <a:rPr lang="en-US" altLang="zh-CN" baseline="0" dirty="0">
                          <a:latin typeface="Times New Roman" panose="02020603050405020304" pitchFamily="18" charset="0"/>
                          <a:ea typeface="+mn-ea"/>
                        </a:rPr>
                        <a:t>1</a:t>
                      </a:r>
                      <a:r>
                        <a:rPr lang="zh-CN" altLang="en-US" baseline="0" dirty="0">
                          <a:latin typeface="Times New Roman" panose="02020603050405020304" pitchFamily="18" charset="0"/>
                          <a:ea typeface="+mn-ea"/>
                        </a:rPr>
                        <a:t>月</a:t>
                      </a:r>
                      <a:endParaRPr lang="zh-CN" altLang="en-US" baseline="0" dirty="0">
                        <a:latin typeface="Times New Roman" panose="02020603050405020304" pitchFamily="18" charset="0"/>
                        <a:ea typeface="+mn-ea"/>
                      </a:endParaRPr>
                    </a:p>
                  </a:txBody>
                  <a:tcPr anchor="ctr"/>
                </a:tc>
                <a:tc>
                  <a:txBody>
                    <a:bodyPr/>
                    <a:lstStyle/>
                    <a:p>
                      <a:r>
                        <a:rPr lang="en-US" altLang="zh-CN" baseline="0">
                          <a:latin typeface="Times New Roman" panose="02020603050405020304" pitchFamily="18" charset="0"/>
                          <a:ea typeface="+mn-ea"/>
                        </a:rPr>
                        <a:t>2016</a:t>
                      </a:r>
                      <a:r>
                        <a:rPr lang="zh-CN" altLang="en-US" baseline="0">
                          <a:latin typeface="Times New Roman" panose="02020603050405020304" pitchFamily="18" charset="0"/>
                          <a:ea typeface="+mn-ea"/>
                        </a:rPr>
                        <a:t>年</a:t>
                      </a:r>
                      <a:r>
                        <a:rPr lang="zh-CN" altLang="en-US" baseline="0" dirty="0">
                          <a:latin typeface="Times New Roman" panose="02020603050405020304" pitchFamily="18" charset="0"/>
                          <a:ea typeface="+mn-ea"/>
                        </a:rPr>
                        <a:t>数据填报</a:t>
                      </a:r>
                      <a:endParaRPr lang="zh-CN" altLang="en-US" baseline="0" dirty="0">
                        <a:latin typeface="Times New Roman" panose="02020603050405020304" pitchFamily="18" charset="0"/>
                        <a:ea typeface="+mn-ea"/>
                      </a:endParaRPr>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地市级数据审核</a:t>
            </a:r>
            <a:r>
              <a:rPr lang="en-US" altLang="zh-CN" sz="2400" b="1" kern="0" dirty="0">
                <a:ea typeface="宋体" panose="02010600030101010101" pitchFamily="2" charset="-122"/>
              </a:rPr>
              <a:t>(2)- </a:t>
            </a:r>
            <a:r>
              <a:rPr lang="zh-CN" altLang="en-US" sz="2400" b="1" kern="0" dirty="0">
                <a:ea typeface="宋体" panose="02010600030101010101" pitchFamily="2" charset="-122"/>
              </a:rPr>
              <a:t>数据退回</a:t>
            </a:r>
            <a:endParaRPr lang="zh-CN" altLang="zh-CN" sz="2400" b="1" kern="0" dirty="0">
              <a:latin typeface="+mn-lt"/>
              <a:ea typeface="+mn-ea"/>
            </a:endParaRPr>
          </a:p>
        </p:txBody>
      </p:sp>
      <p:pic>
        <p:nvPicPr>
          <p:cNvPr id="62466" name="Picture 2"/>
          <p:cNvPicPr>
            <a:picLocks noChangeAspect="1" noChangeArrowheads="1"/>
          </p:cNvPicPr>
          <p:nvPr/>
        </p:nvPicPr>
        <p:blipFill>
          <a:blip r:embed="rId3"/>
          <a:srcRect/>
          <a:stretch>
            <a:fillRect/>
          </a:stretch>
        </p:blipFill>
        <p:spPr bwMode="auto">
          <a:xfrm>
            <a:off x="857252" y="2286001"/>
            <a:ext cx="7515225" cy="401955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35845"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数据审核说明</a:t>
            </a:r>
            <a:endParaRPr lang="en-US" altLang="zh-CN" sz="2400" b="1" kern="0" dirty="0">
              <a:ea typeface="宋体" panose="02010600030101010101" pitchFamily="2" charset="-122"/>
            </a:endParaRPr>
          </a:p>
          <a:p>
            <a:pPr marL="342900" indent="-342900">
              <a:lnSpc>
                <a:spcPct val="150000"/>
              </a:lnSpc>
              <a:spcBef>
                <a:spcPct val="20000"/>
              </a:spcBef>
              <a:buFontTx/>
              <a:buChar char="•"/>
              <a:defRPr/>
            </a:pPr>
            <a:r>
              <a:rPr lang="zh-CN" altLang="en-US" sz="2000" dirty="0"/>
              <a:t>只有通过地市管理员确认的基层表单才能进入地市汇总表的统计范围。并且被省级管理员看到。</a:t>
            </a:r>
            <a:endParaRPr lang="en-US" altLang="zh-CN" sz="2000" dirty="0"/>
          </a:p>
          <a:p>
            <a:pPr marL="342900" indent="-342900">
              <a:lnSpc>
                <a:spcPct val="150000"/>
              </a:lnSpc>
              <a:spcBef>
                <a:spcPct val="20000"/>
              </a:spcBef>
              <a:buFontTx/>
              <a:buChar char="•"/>
              <a:defRPr/>
            </a:pPr>
            <a:r>
              <a:rPr lang="zh-CN" altLang="en-US" sz="2000" dirty="0"/>
              <a:t>当管理员发现数据有误须要基层修改时，管理员可以在报表最后一页，通过退回按钮，完成表单退回，此状态下的表单，对于该表单的填报单位将能进行修改，直至该单位将表</a:t>
            </a:r>
            <a:r>
              <a:rPr lang="zh-CN" altLang="en-US" sz="2000"/>
              <a:t>单再次提交</a:t>
            </a:r>
            <a:r>
              <a:rPr lang="zh-CN" altLang="en-US" sz="2000" dirty="0"/>
              <a:t>。</a:t>
            </a:r>
            <a:endParaRPr lang="en-US" altLang="zh-CN" sz="2000" dirty="0"/>
          </a:p>
          <a:p>
            <a:pPr marL="342900" indent="-342900">
              <a:lnSpc>
                <a:spcPct val="150000"/>
              </a:lnSpc>
              <a:spcBef>
                <a:spcPct val="20000"/>
              </a:spcBef>
              <a:buFontTx/>
              <a:buChar char="•"/>
              <a:defRPr/>
            </a:pPr>
            <a:r>
              <a:rPr lang="zh-CN" altLang="en-US" sz="2000" dirty="0"/>
              <a:t>如果一个基层报表被管理员确认后又发现错误需要退回修改，则管理员</a:t>
            </a:r>
            <a:r>
              <a:rPr lang="zh-CN" altLang="en-US" sz="2000"/>
              <a:t>可以通过清单</a:t>
            </a:r>
            <a:r>
              <a:rPr lang="zh-CN" altLang="en-US" sz="2000" dirty="0"/>
              <a:t>右侧的退回按钮，完成该表单的强制退回，使得该表单能够被再次修改。</a:t>
            </a:r>
            <a:endParaRPr lang="zh-CN" altLang="zh-CN" sz="2000" b="1" kern="0" dirty="0">
              <a:latin typeface="+mn-lt"/>
              <a:ea typeface="+mn-ea"/>
            </a:endParaRPr>
          </a:p>
        </p:txBody>
      </p:sp>
      <p:sp>
        <p:nvSpPr>
          <p:cNvPr id="36868"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数据审核说明</a:t>
            </a:r>
            <a:endParaRPr lang="en-US" altLang="zh-CN" sz="2400" b="1" kern="0" dirty="0">
              <a:ea typeface="宋体" panose="02010600030101010101" pitchFamily="2" charset="-122"/>
            </a:endParaRPr>
          </a:p>
        </p:txBody>
      </p:sp>
      <p:sp>
        <p:nvSpPr>
          <p:cNvPr id="37892"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pic>
        <p:nvPicPr>
          <p:cNvPr id="37893" name="图片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7" y="2143126"/>
            <a:ext cx="7358063" cy="411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省直单位账号确认与数据审核</a:t>
            </a:r>
            <a:endParaRPr lang="en-US" altLang="zh-CN" sz="2400" b="1" kern="0" dirty="0">
              <a:ea typeface="宋体" panose="02010600030101010101" pitchFamily="2" charset="-122"/>
            </a:endParaRPr>
          </a:p>
        </p:txBody>
      </p:sp>
      <p:sp>
        <p:nvSpPr>
          <p:cNvPr id="38916"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pic>
        <p:nvPicPr>
          <p:cNvPr id="6" name="图片 5"/>
          <p:cNvPicPr/>
          <p:nvPr/>
        </p:nvPicPr>
        <p:blipFill>
          <a:blip r:embed="rId3"/>
          <a:srcRect/>
          <a:stretch>
            <a:fillRect/>
          </a:stretch>
        </p:blipFill>
        <p:spPr bwMode="auto">
          <a:xfrm>
            <a:off x="1143000" y="2357438"/>
            <a:ext cx="7143750" cy="371475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地市级数据汇总</a:t>
            </a:r>
            <a:endParaRPr lang="zh-CN" altLang="zh-CN" sz="2400" b="1" kern="0" dirty="0">
              <a:latin typeface="+mn-lt"/>
              <a:ea typeface="+mn-ea"/>
            </a:endParaRPr>
          </a:p>
        </p:txBody>
      </p:sp>
      <p:sp>
        <p:nvSpPr>
          <p:cNvPr id="39940"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pic>
        <p:nvPicPr>
          <p:cNvPr id="6" name="图片 5"/>
          <p:cNvPicPr/>
          <p:nvPr/>
        </p:nvPicPr>
        <p:blipFill>
          <a:blip r:embed="rId3"/>
          <a:srcRect/>
          <a:stretch>
            <a:fillRect/>
          </a:stretch>
        </p:blipFill>
        <p:spPr bwMode="auto">
          <a:xfrm>
            <a:off x="785813" y="2357439"/>
            <a:ext cx="7643812" cy="378618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地市级数据汇总</a:t>
            </a:r>
            <a:endParaRPr lang="zh-CN" altLang="zh-CN" sz="2400" b="1" kern="0" dirty="0">
              <a:latin typeface="+mn-lt"/>
              <a:ea typeface="+mn-ea"/>
            </a:endParaRPr>
          </a:p>
        </p:txBody>
      </p:sp>
      <p:pic>
        <p:nvPicPr>
          <p:cNvPr id="409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2357439"/>
            <a:ext cx="828675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地市级数据汇总</a:t>
            </a:r>
            <a:endParaRPr lang="zh-CN" altLang="zh-CN" sz="2400" b="1" kern="0" dirty="0">
              <a:latin typeface="+mn-lt"/>
              <a:ea typeface="+mn-ea"/>
            </a:endParaRPr>
          </a:p>
        </p:txBody>
      </p:sp>
      <p:sp>
        <p:nvSpPr>
          <p:cNvPr id="41988"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pic>
        <p:nvPicPr>
          <p:cNvPr id="6" name="图片 5"/>
          <p:cNvPicPr/>
          <p:nvPr/>
        </p:nvPicPr>
        <p:blipFill>
          <a:blip r:embed="rId3"/>
          <a:srcRect/>
          <a:stretch>
            <a:fillRect/>
          </a:stretch>
        </p:blipFill>
        <p:spPr bwMode="auto">
          <a:xfrm>
            <a:off x="642938" y="2357440"/>
            <a:ext cx="7929562" cy="385762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地市级保存汇总表单（</a:t>
            </a:r>
            <a:r>
              <a:rPr lang="en-US" altLang="zh-CN" sz="2400" b="1" kern="0" dirty="0">
                <a:ea typeface="宋体" panose="02010600030101010101" pitchFamily="2" charset="-122"/>
              </a:rPr>
              <a:t>1</a:t>
            </a:r>
            <a:r>
              <a:rPr lang="zh-CN" altLang="en-US" sz="2400" b="1" kern="0" dirty="0">
                <a:ea typeface="宋体" panose="02010600030101010101" pitchFamily="2" charset="-122"/>
              </a:rPr>
              <a:t>）</a:t>
            </a:r>
            <a:endParaRPr lang="zh-CN" altLang="zh-CN" sz="2400" b="1" kern="0" dirty="0">
              <a:latin typeface="+mn-lt"/>
              <a:ea typeface="+mn-ea"/>
            </a:endParaRPr>
          </a:p>
        </p:txBody>
      </p:sp>
      <p:pic>
        <p:nvPicPr>
          <p:cNvPr id="49154" name="Picture 2"/>
          <p:cNvPicPr>
            <a:picLocks noChangeAspect="1" noChangeArrowheads="1"/>
          </p:cNvPicPr>
          <p:nvPr/>
        </p:nvPicPr>
        <p:blipFill>
          <a:blip r:embed="rId3"/>
          <a:srcRect/>
          <a:stretch>
            <a:fillRect/>
          </a:stretch>
        </p:blipFill>
        <p:spPr bwMode="auto">
          <a:xfrm>
            <a:off x="1071565" y="2195514"/>
            <a:ext cx="7215187" cy="416242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3013"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地市级保存汇总表单（</a:t>
            </a:r>
            <a:r>
              <a:rPr lang="en-US" altLang="zh-CN" sz="2400" b="1" kern="0" dirty="0">
                <a:ea typeface="宋体" panose="02010600030101010101" pitchFamily="2" charset="-122"/>
              </a:rPr>
              <a:t>2</a:t>
            </a:r>
            <a:r>
              <a:rPr lang="zh-CN" altLang="en-US" sz="2400" b="1" kern="0" dirty="0">
                <a:ea typeface="宋体" panose="02010600030101010101" pitchFamily="2" charset="-122"/>
              </a:rPr>
              <a:t>）</a:t>
            </a:r>
            <a:endParaRPr lang="zh-CN" altLang="zh-CN" sz="2400" b="1" kern="0" dirty="0">
              <a:latin typeface="+mn-lt"/>
              <a:ea typeface="+mn-ea"/>
            </a:endParaRPr>
          </a:p>
        </p:txBody>
      </p:sp>
      <p:sp>
        <p:nvSpPr>
          <p:cNvPr id="44036"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pic>
        <p:nvPicPr>
          <p:cNvPr id="44037" name="图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90" y="2143126"/>
            <a:ext cx="728662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地市级保存汇总表单（</a:t>
            </a:r>
            <a:r>
              <a:rPr lang="en-US" altLang="zh-CN" sz="2400" b="1" kern="0" dirty="0">
                <a:ea typeface="宋体" panose="02010600030101010101" pitchFamily="2" charset="-122"/>
              </a:rPr>
              <a:t>2</a:t>
            </a:r>
            <a:r>
              <a:rPr lang="zh-CN" altLang="en-US" sz="2400" b="1" kern="0" dirty="0">
                <a:ea typeface="宋体" panose="02010600030101010101" pitchFamily="2" charset="-122"/>
              </a:rPr>
              <a:t>）</a:t>
            </a:r>
            <a:endParaRPr lang="zh-CN" altLang="zh-CN" sz="2400" b="1" kern="0" dirty="0">
              <a:latin typeface="+mn-lt"/>
              <a:ea typeface="+mn-ea"/>
            </a:endParaRPr>
          </a:p>
        </p:txBody>
      </p:sp>
      <p:sp>
        <p:nvSpPr>
          <p:cNvPr id="45060"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pic>
        <p:nvPicPr>
          <p:cNvPr id="7" name="图片 6"/>
          <p:cNvPicPr/>
          <p:nvPr/>
        </p:nvPicPr>
        <p:blipFill>
          <a:blip r:embed="rId3"/>
          <a:srcRect/>
          <a:stretch>
            <a:fillRect/>
          </a:stretch>
        </p:blipFill>
        <p:spPr bwMode="auto">
          <a:xfrm>
            <a:off x="1071563" y="2357440"/>
            <a:ext cx="7429500" cy="407193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dirty="0">
                <a:latin typeface="黑体" panose="02010609060101010101" pitchFamily="49" charset="-122"/>
                <a:ea typeface="黑体" panose="02010609060101010101" pitchFamily="49" charset="-122"/>
              </a:rPr>
              <a:t>基础数据填报系统简介</a:t>
            </a:r>
            <a:endParaRPr lang="zh-CN" altLang="zh-CN" sz="2800" b="1" dirty="0">
              <a:latin typeface="黑体" panose="02010609060101010101" pitchFamily="49" charset="-122"/>
              <a:ea typeface="黑体" panose="02010609060101010101" pitchFamily="49" charset="-122"/>
            </a:endParaRPr>
          </a:p>
        </p:txBody>
      </p:sp>
      <p:sp>
        <p:nvSpPr>
          <p:cNvPr id="17412" name="内容占位符 6"/>
          <p:cNvSpPr>
            <a:spLocks noGrp="1"/>
          </p:cNvSpPr>
          <p:nvPr>
            <p:ph idx="1"/>
          </p:nvPr>
        </p:nvSpPr>
        <p:spPr>
          <a:xfrm>
            <a:off x="457200" y="1484784"/>
            <a:ext cx="8229600" cy="4525963"/>
          </a:xfrm>
        </p:spPr>
        <p:txBody>
          <a:bodyPr/>
          <a:lstStyle/>
          <a:p>
            <a:pPr eaLnBrk="1" hangingPunct="1">
              <a:lnSpc>
                <a:spcPct val="150000"/>
              </a:lnSpc>
              <a:defRPr/>
            </a:pPr>
            <a:r>
              <a:rPr lang="zh-CN" altLang="en-US" sz="2400" b="1" dirty="0"/>
              <a:t>基础数据统计报表的构成</a:t>
            </a:r>
            <a:endParaRPr lang="en-US" altLang="zh-CN" sz="2400" b="1" dirty="0"/>
          </a:p>
          <a:p>
            <a:pPr marL="0" indent="457200" eaLnBrk="1" hangingPunct="1">
              <a:lnSpc>
                <a:spcPct val="150000"/>
              </a:lnSpc>
              <a:buNone/>
              <a:defRPr/>
            </a:pPr>
            <a:r>
              <a:rPr lang="en-US" altLang="zh-CN" sz="2400" dirty="0">
                <a:latin typeface="+mn-ea"/>
              </a:rPr>
              <a:t>1</a:t>
            </a:r>
            <a:r>
              <a:rPr lang="zh-CN" altLang="en-US" sz="2400" dirty="0">
                <a:latin typeface="+mn-ea"/>
              </a:rPr>
              <a:t>）“青少年体育年度统计报表”共包括</a:t>
            </a:r>
            <a:r>
              <a:rPr lang="en-US" altLang="zh-CN" sz="2400" dirty="0">
                <a:latin typeface="+mn-ea"/>
              </a:rPr>
              <a:t>8</a:t>
            </a:r>
            <a:r>
              <a:rPr lang="zh-CN" altLang="en-US" sz="2400" dirty="0">
                <a:latin typeface="+mn-ea"/>
              </a:rPr>
              <a:t>个调查表，分为</a:t>
            </a:r>
            <a:r>
              <a:rPr lang="zh-CN" altLang="en-US" sz="2400" dirty="0">
                <a:solidFill>
                  <a:srgbClr val="0000FF"/>
                </a:solidFill>
                <a:latin typeface="+mn-ea"/>
              </a:rPr>
              <a:t>综合表</a:t>
            </a:r>
            <a:r>
              <a:rPr lang="zh-CN" altLang="en-US" sz="2400" dirty="0">
                <a:latin typeface="+mn-ea"/>
              </a:rPr>
              <a:t>和</a:t>
            </a:r>
            <a:r>
              <a:rPr lang="zh-CN" altLang="en-US" sz="2400" dirty="0">
                <a:solidFill>
                  <a:srgbClr val="0000FF"/>
                </a:solidFill>
                <a:latin typeface="+mn-ea"/>
              </a:rPr>
              <a:t>基层表</a:t>
            </a:r>
            <a:r>
              <a:rPr lang="zh-CN" altLang="en-US" sz="2400" dirty="0">
                <a:latin typeface="+mn-ea"/>
              </a:rPr>
              <a:t>两个层次，其中综合表统计指标</a:t>
            </a:r>
            <a:r>
              <a:rPr lang="en-US" altLang="zh-CN" sz="2400" dirty="0">
                <a:latin typeface="+mn-ea"/>
              </a:rPr>
              <a:t>58</a:t>
            </a:r>
            <a:r>
              <a:rPr lang="zh-CN" altLang="en-US" sz="2400" dirty="0">
                <a:latin typeface="+mn-ea"/>
              </a:rPr>
              <a:t>项，基层表统计指标</a:t>
            </a:r>
            <a:r>
              <a:rPr lang="en-US" altLang="zh-CN" sz="2400" dirty="0">
                <a:latin typeface="+mn-ea"/>
              </a:rPr>
              <a:t>150</a:t>
            </a:r>
            <a:r>
              <a:rPr lang="zh-CN" altLang="en-US" sz="2400" dirty="0">
                <a:latin typeface="+mn-ea"/>
              </a:rPr>
              <a:t>项，总共</a:t>
            </a:r>
            <a:r>
              <a:rPr lang="en-US" altLang="zh-CN" sz="2400" dirty="0">
                <a:latin typeface="+mn-ea"/>
              </a:rPr>
              <a:t>208</a:t>
            </a:r>
            <a:r>
              <a:rPr lang="zh-CN" altLang="en-US" sz="2400" dirty="0">
                <a:latin typeface="+mn-ea"/>
              </a:rPr>
              <a:t>项。</a:t>
            </a:r>
            <a:endParaRPr lang="zh-CN" altLang="en-US" sz="2400" dirty="0">
              <a:latin typeface="+mn-ea"/>
            </a:endParaRPr>
          </a:p>
          <a:p>
            <a:pPr marL="0" indent="457200" eaLnBrk="1" hangingPunct="1">
              <a:lnSpc>
                <a:spcPct val="150000"/>
              </a:lnSpc>
              <a:buNone/>
              <a:defRPr/>
            </a:pPr>
            <a:r>
              <a:rPr lang="en-US" altLang="zh-CN" sz="2400" dirty="0">
                <a:latin typeface="+mn-ea"/>
              </a:rPr>
              <a:t>2</a:t>
            </a:r>
            <a:r>
              <a:rPr lang="zh-CN" altLang="en-US" sz="2400" dirty="0">
                <a:latin typeface="+mn-ea"/>
              </a:rPr>
              <a:t>）统计内容涉及</a:t>
            </a:r>
            <a:r>
              <a:rPr lang="zh-CN" altLang="en-US" sz="2400" i="1" dirty="0">
                <a:solidFill>
                  <a:srgbClr val="0000FF"/>
                </a:solidFill>
                <a:latin typeface="+mn-ea"/>
              </a:rPr>
              <a:t>各级各类体校、体育传统项目学校、青少年体育俱乐部、青少年户外体育活动营地、校外体育活动中心、校园足球定点学校、场馆开放学校</a:t>
            </a:r>
            <a:r>
              <a:rPr lang="zh-CN" altLang="en-US" sz="2400" dirty="0">
                <a:latin typeface="+mn-ea"/>
              </a:rPr>
              <a:t>等</a:t>
            </a:r>
            <a:r>
              <a:rPr lang="en-US" altLang="zh-CN" sz="2400" dirty="0">
                <a:latin typeface="+mn-ea"/>
              </a:rPr>
              <a:t>7</a:t>
            </a:r>
            <a:r>
              <a:rPr lang="zh-CN" altLang="en-US" sz="2400" dirty="0">
                <a:latin typeface="+mn-ea"/>
              </a:rPr>
              <a:t>类基层单位的有关情况，基本涵盖了当前青少年体育工作的各个方面。</a:t>
            </a:r>
            <a:endParaRPr lang="zh-CN" altLang="en-US" sz="2400" dirty="0">
              <a:latin typeface="+mn-ea"/>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地市级保存汇总表单（</a:t>
            </a:r>
            <a:r>
              <a:rPr lang="en-US" altLang="zh-CN" sz="2400" b="1" kern="0" dirty="0">
                <a:ea typeface="宋体" panose="02010600030101010101" pitchFamily="2" charset="-122"/>
              </a:rPr>
              <a:t>2</a:t>
            </a:r>
            <a:r>
              <a:rPr lang="zh-CN" altLang="en-US" sz="2400" b="1" kern="0" dirty="0">
                <a:ea typeface="宋体" panose="02010600030101010101" pitchFamily="2" charset="-122"/>
              </a:rPr>
              <a:t>）</a:t>
            </a:r>
            <a:endParaRPr lang="zh-CN" altLang="zh-CN" sz="2400" b="1" kern="0" dirty="0">
              <a:latin typeface="+mn-lt"/>
              <a:ea typeface="+mn-ea"/>
            </a:endParaRPr>
          </a:p>
        </p:txBody>
      </p:sp>
      <p:sp>
        <p:nvSpPr>
          <p:cNvPr id="46084"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pic>
        <p:nvPicPr>
          <p:cNvPr id="46085" name="图片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90" y="2500314"/>
            <a:ext cx="7208837"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地市级保存汇总表单（</a:t>
            </a:r>
            <a:r>
              <a:rPr lang="en-US" altLang="zh-CN" sz="2400" b="1" kern="0" dirty="0">
                <a:ea typeface="宋体" panose="02010600030101010101" pitchFamily="2" charset="-122"/>
              </a:rPr>
              <a:t>3</a:t>
            </a:r>
            <a:r>
              <a:rPr lang="zh-CN" altLang="en-US" sz="2400" b="1" kern="0" dirty="0">
                <a:ea typeface="宋体" panose="02010600030101010101" pitchFamily="2" charset="-122"/>
              </a:rPr>
              <a:t>）</a:t>
            </a:r>
            <a:endParaRPr lang="zh-CN" altLang="zh-CN" sz="2400" b="1" kern="0" dirty="0">
              <a:latin typeface="+mn-lt"/>
              <a:ea typeface="+mn-ea"/>
            </a:endParaRPr>
          </a:p>
        </p:txBody>
      </p:sp>
      <p:pic>
        <p:nvPicPr>
          <p:cNvPr id="51202" name="Picture 2"/>
          <p:cNvPicPr>
            <a:picLocks noChangeAspect="1" noChangeArrowheads="1"/>
          </p:cNvPicPr>
          <p:nvPr/>
        </p:nvPicPr>
        <p:blipFill>
          <a:blip r:embed="rId3"/>
          <a:srcRect/>
          <a:stretch>
            <a:fillRect/>
          </a:stretch>
        </p:blipFill>
        <p:spPr bwMode="auto">
          <a:xfrm>
            <a:off x="928690" y="2286002"/>
            <a:ext cx="7400925" cy="392906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7109"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地市级管理汇总表单</a:t>
            </a:r>
            <a:endParaRPr lang="zh-CN" altLang="zh-CN" sz="2400" b="1" kern="0" dirty="0">
              <a:latin typeface="+mn-lt"/>
              <a:ea typeface="+mn-ea"/>
            </a:endParaRPr>
          </a:p>
        </p:txBody>
      </p:sp>
      <p:pic>
        <p:nvPicPr>
          <p:cNvPr id="52226" name="Picture 2"/>
          <p:cNvPicPr>
            <a:picLocks noChangeAspect="1" noChangeArrowheads="1"/>
          </p:cNvPicPr>
          <p:nvPr/>
        </p:nvPicPr>
        <p:blipFill>
          <a:blip r:embed="rId3"/>
          <a:srcRect/>
          <a:stretch>
            <a:fillRect/>
          </a:stretch>
        </p:blipFill>
        <p:spPr bwMode="auto">
          <a:xfrm>
            <a:off x="428627" y="2643189"/>
            <a:ext cx="8143875" cy="302895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8133"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sp>
        <p:nvSpPr>
          <p:cNvPr id="6" name="内容占位符 6"/>
          <p:cNvSpPr txBox="1"/>
          <p:nvPr/>
        </p:nvSpPr>
        <p:spPr bwMode="auto">
          <a:xfrm>
            <a:off x="457200" y="1600201"/>
            <a:ext cx="840105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地市级汇总表注意事项</a:t>
            </a:r>
            <a:endParaRPr lang="en-US" altLang="zh-CN" sz="2400" b="1" kern="0" dirty="0">
              <a:ea typeface="宋体" panose="02010600030101010101" pitchFamily="2" charset="-122"/>
            </a:endParaRPr>
          </a:p>
          <a:p>
            <a:pPr marL="342900" indent="-342900">
              <a:lnSpc>
                <a:spcPct val="150000"/>
              </a:lnSpc>
              <a:spcBef>
                <a:spcPct val="20000"/>
              </a:spcBef>
              <a:buFontTx/>
              <a:buChar char="•"/>
              <a:defRPr/>
            </a:pPr>
            <a:r>
              <a:rPr lang="zh-CN" altLang="en-US" dirty="0"/>
              <a:t>地市汇总表的数据来源于</a:t>
            </a:r>
            <a:r>
              <a:rPr lang="zh-CN" altLang="en-US" b="1" dirty="0"/>
              <a:t>本年度</a:t>
            </a:r>
            <a:r>
              <a:rPr lang="zh-CN" altLang="en-US" dirty="0"/>
              <a:t>所有</a:t>
            </a:r>
            <a:r>
              <a:rPr lang="zh-CN" altLang="en-US" b="1" dirty="0"/>
              <a:t>被确认</a:t>
            </a:r>
            <a:r>
              <a:rPr lang="zh-CN" altLang="en-US" dirty="0"/>
              <a:t>的基层报表。</a:t>
            </a:r>
            <a:endParaRPr lang="en-US" altLang="zh-CN" dirty="0"/>
          </a:p>
          <a:p>
            <a:pPr marL="342900" indent="-342900">
              <a:lnSpc>
                <a:spcPct val="150000"/>
              </a:lnSpc>
              <a:spcBef>
                <a:spcPct val="20000"/>
              </a:spcBef>
              <a:buFontTx/>
              <a:buChar char="•"/>
              <a:defRPr/>
            </a:pPr>
            <a:r>
              <a:rPr lang="zh-CN" altLang="en-US" dirty="0"/>
              <a:t>进行地市级数据汇总时</a:t>
            </a:r>
            <a:r>
              <a:rPr lang="en-US" altLang="zh-CN" dirty="0"/>
              <a:t>,</a:t>
            </a:r>
            <a:r>
              <a:rPr lang="zh-CN" altLang="en-US" dirty="0"/>
              <a:t>通过</a:t>
            </a:r>
            <a:r>
              <a:rPr lang="en-US" altLang="zh-CN" dirty="0"/>
              <a:t>”</a:t>
            </a:r>
            <a:r>
              <a:rPr lang="zh-CN" altLang="en-US" dirty="0"/>
              <a:t>基层数据到汇总表</a:t>
            </a:r>
            <a:r>
              <a:rPr lang="en-US" altLang="zh-CN" dirty="0"/>
              <a:t>”</a:t>
            </a:r>
            <a:r>
              <a:rPr lang="zh-CN" altLang="en-US" dirty="0"/>
              <a:t>按钮操作</a:t>
            </a:r>
            <a:r>
              <a:rPr lang="en-US" altLang="zh-CN" dirty="0"/>
              <a:t>,</a:t>
            </a:r>
            <a:r>
              <a:rPr lang="zh-CN" altLang="en-US" dirty="0"/>
              <a:t>由于汇总表需要对每个栏位进行数据统计，所以该表上所有需要填写数字的栏位都需要填上内容，当某些项目可能是您那里没有的，请填</a:t>
            </a:r>
            <a:r>
              <a:rPr lang="en-US" altLang="zh-CN" dirty="0"/>
              <a:t>0</a:t>
            </a:r>
            <a:r>
              <a:rPr lang="zh-CN" altLang="en-US" dirty="0"/>
              <a:t>，请不要改为空白，避免汇总表由于数据不完整而导致保存出错</a:t>
            </a:r>
            <a:r>
              <a:rPr lang="en-US" altLang="zh-CN" dirty="0"/>
              <a:t>.</a:t>
            </a:r>
            <a:endParaRPr lang="zh-CN" altLang="zh-CN" b="1" kern="0" dirty="0"/>
          </a:p>
          <a:p>
            <a:pPr marL="342900" indent="-342900">
              <a:lnSpc>
                <a:spcPct val="150000"/>
              </a:lnSpc>
              <a:spcBef>
                <a:spcPct val="20000"/>
              </a:spcBef>
              <a:buFontTx/>
              <a:buChar char="•"/>
              <a:defRPr/>
            </a:pPr>
            <a:r>
              <a:rPr lang="zh-CN" altLang="en-US" dirty="0"/>
              <a:t>当您保存了地市汇总表后，再进行下属基层数据修改的，汇总表将不会体现这些修改的变更，如果出现这样的情况，需要您手工修改地市级汇总表</a:t>
            </a:r>
            <a:r>
              <a:rPr lang="en-US" altLang="zh-CN" dirty="0"/>
              <a:t>,</a:t>
            </a:r>
            <a:r>
              <a:rPr lang="zh-CN" altLang="en-US" dirty="0"/>
              <a:t>修改通过</a:t>
            </a:r>
            <a:r>
              <a:rPr lang="en-US" altLang="zh-CN" dirty="0"/>
              <a:t>”</a:t>
            </a:r>
            <a:r>
              <a:rPr lang="zh-CN" altLang="en-US" dirty="0"/>
              <a:t>地市级汇总表管理</a:t>
            </a:r>
            <a:r>
              <a:rPr lang="en-US" altLang="zh-CN" dirty="0"/>
              <a:t>”</a:t>
            </a:r>
            <a:r>
              <a:rPr lang="zh-CN" altLang="en-US" dirty="0"/>
              <a:t>按钮操作。</a:t>
            </a:r>
            <a:endParaRPr lang="en-US" altLang="zh-CN" dirty="0"/>
          </a:p>
          <a:p>
            <a:pPr marL="342900" indent="-342900">
              <a:lnSpc>
                <a:spcPct val="150000"/>
              </a:lnSpc>
              <a:spcBef>
                <a:spcPct val="20000"/>
              </a:spcBef>
              <a:buFontTx/>
              <a:buChar char="•"/>
              <a:defRPr/>
            </a:pPr>
            <a:endParaRPr lang="en-US" altLang="zh-CN" sz="2000" dirty="0"/>
          </a:p>
          <a:p>
            <a:pPr marL="342900" indent="-342900">
              <a:lnSpc>
                <a:spcPct val="150000"/>
              </a:lnSpc>
              <a:spcBef>
                <a:spcPct val="20000"/>
              </a:spcBef>
              <a:buFontTx/>
              <a:buChar char="•"/>
              <a:defRPr/>
            </a:pPr>
            <a:endParaRPr lang="en-US" altLang="zh-CN" sz="2000" dirty="0"/>
          </a:p>
          <a:p>
            <a:pPr marL="342900" indent="-342900">
              <a:lnSpc>
                <a:spcPct val="150000"/>
              </a:lnSpc>
              <a:spcBef>
                <a:spcPct val="20000"/>
              </a:spcBef>
              <a:buFontTx/>
              <a:buChar char="•"/>
              <a:defRPr/>
            </a:pPr>
            <a:endParaRPr lang="en-US" altLang="zh-CN" sz="2400" dirty="0"/>
          </a:p>
          <a:p>
            <a:pPr marL="342900" indent="-342900">
              <a:lnSpc>
                <a:spcPct val="150000"/>
              </a:lnSpc>
              <a:spcBef>
                <a:spcPct val="20000"/>
              </a:spcBef>
              <a:buFontTx/>
              <a:buChar char="•"/>
              <a:defRPr/>
            </a:pPr>
            <a:endParaRPr lang="en-US" altLang="zh-CN" sz="2400" b="1" kern="0" dirty="0">
              <a:ea typeface="宋体" panose="02010600030101010101" pitchFamily="2" charset="-122"/>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地市汇总表的错误提示</a:t>
            </a:r>
            <a:endParaRPr lang="zh-CN" altLang="zh-CN" sz="2400" b="1" kern="0" dirty="0">
              <a:latin typeface="+mn-lt"/>
              <a:ea typeface="+mn-ea"/>
            </a:endParaRPr>
          </a:p>
        </p:txBody>
      </p:sp>
      <p:sp>
        <p:nvSpPr>
          <p:cNvPr id="50180"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pic>
        <p:nvPicPr>
          <p:cNvPr id="5018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286001"/>
            <a:ext cx="8020050" cy="3881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内容占位符 6"/>
          <p:cNvSpPr txBox="1"/>
          <p:nvPr/>
        </p:nvSpPr>
        <p:spPr bwMode="auto">
          <a:xfrm>
            <a:off x="457200" y="1600201"/>
            <a:ext cx="822960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a:t>
            </a:r>
            <a:r>
              <a:rPr lang="zh-CN" altLang="en-US" sz="2400" b="1" kern="0" dirty="0">
                <a:ea typeface="宋体" panose="02010600030101010101" pitchFamily="2" charset="-122"/>
              </a:rPr>
              <a:t>系统界面 </a:t>
            </a:r>
            <a:r>
              <a:rPr lang="en-US" altLang="zh-CN" sz="2400" b="1" kern="0" dirty="0">
                <a:ea typeface="宋体" panose="02010600030101010101" pitchFamily="2" charset="-122"/>
              </a:rPr>
              <a:t>——</a:t>
            </a:r>
            <a:r>
              <a:rPr lang="zh-CN" altLang="en-US" sz="2400" b="1" kern="0" dirty="0">
                <a:ea typeface="宋体" panose="02010600030101010101" pitchFamily="2" charset="-122"/>
              </a:rPr>
              <a:t>地市级汇总表的编辑与打印</a:t>
            </a:r>
            <a:endParaRPr lang="zh-CN" altLang="zh-CN" sz="2400" b="1" kern="0" dirty="0">
              <a:latin typeface="+mn-lt"/>
              <a:ea typeface="+mn-ea"/>
            </a:endParaRPr>
          </a:p>
        </p:txBody>
      </p:sp>
      <p:pic>
        <p:nvPicPr>
          <p:cNvPr id="53250" name="Picture 2"/>
          <p:cNvPicPr>
            <a:picLocks noChangeAspect="1" noChangeArrowheads="1"/>
          </p:cNvPicPr>
          <p:nvPr/>
        </p:nvPicPr>
        <p:blipFill>
          <a:blip r:embed="rId3"/>
          <a:srcRect/>
          <a:stretch>
            <a:fillRect/>
          </a:stretch>
        </p:blipFill>
        <p:spPr bwMode="auto">
          <a:xfrm>
            <a:off x="714377" y="2357440"/>
            <a:ext cx="7643813" cy="384333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1205"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系统界面说明</a:t>
            </a:r>
            <a:endParaRPr lang="zh-CN" altLang="zh-CN" sz="2800" b="1">
              <a:latin typeface="黑体" panose="02010609060101010101" pitchFamily="49" charset="-122"/>
              <a:ea typeface="黑体" panose="02010609060101010101" pitchFamily="49" charset="-122"/>
            </a:endParaRPr>
          </a:p>
        </p:txBody>
      </p:sp>
      <p:sp>
        <p:nvSpPr>
          <p:cNvPr id="6" name="内容占位符 6"/>
          <p:cNvSpPr txBox="1"/>
          <p:nvPr/>
        </p:nvSpPr>
        <p:spPr bwMode="auto">
          <a:xfrm>
            <a:off x="457200" y="1600201"/>
            <a:ext cx="8401050" cy="4525963"/>
          </a:xfrm>
          <a:prstGeom prst="rect">
            <a:avLst/>
          </a:prstGeom>
          <a:noFill/>
          <a:ln w="9525">
            <a:noFill/>
            <a:miter lim="800000"/>
          </a:ln>
        </p:spPr>
        <p:txBody>
          <a:bodyPr/>
          <a:lstStyle/>
          <a:p>
            <a:pPr marL="342900" indent="-342900">
              <a:lnSpc>
                <a:spcPct val="150000"/>
              </a:lnSpc>
              <a:spcBef>
                <a:spcPct val="20000"/>
              </a:spcBef>
              <a:buFontTx/>
              <a:buChar char="•"/>
              <a:defRPr/>
            </a:pPr>
            <a:r>
              <a:rPr lang="zh-CN" altLang="en-US" sz="2400" b="1" kern="0" dirty="0">
                <a:latin typeface="+mn-lt"/>
                <a:ea typeface="+mn-ea"/>
              </a:rPr>
              <a:t>（四）汇总表打印功能的说明</a:t>
            </a:r>
            <a:endParaRPr lang="en-US" altLang="zh-CN" sz="2400" b="1" kern="0" dirty="0">
              <a:latin typeface="+mn-lt"/>
              <a:ea typeface="+mn-ea"/>
            </a:endParaRPr>
          </a:p>
          <a:p>
            <a:pPr marL="342900" indent="-342900">
              <a:lnSpc>
                <a:spcPct val="150000"/>
              </a:lnSpc>
              <a:spcBef>
                <a:spcPct val="20000"/>
              </a:spcBef>
              <a:buFontTx/>
              <a:buChar char="•"/>
              <a:defRPr/>
            </a:pPr>
            <a:r>
              <a:rPr lang="zh-CN" altLang="en-US" dirty="0"/>
              <a:t>不管是地市汇总表、省直单位汇总表还是省级汇总表，我们都可以通过点击最后一页的打印按钮来调出打印窗口，完成纸质调查表的打印盖章工作。</a:t>
            </a:r>
            <a:endParaRPr lang="en-US" altLang="zh-CN" dirty="0"/>
          </a:p>
          <a:p>
            <a:pPr marL="342900" indent="-342900">
              <a:lnSpc>
                <a:spcPct val="150000"/>
              </a:lnSpc>
              <a:spcBef>
                <a:spcPct val="20000"/>
              </a:spcBef>
              <a:buFontTx/>
              <a:buChar char="•"/>
              <a:defRPr/>
            </a:pPr>
            <a:r>
              <a:rPr lang="zh-CN" altLang="en-US" dirty="0"/>
              <a:t>按点打印功能还可以对汇总表数据的保存是否正确进行验证，如果打印窗口中每个栏位的数字都与你实际填表相符，则表明汇总表保存正确，各栏位数据完整；反之，如果发现打印窗口中出现乱码或其他错误，说明在与打印窗口相同位置的填报部分，可能有数据遗漏，需要您马上返回填报区域进行检查，一般都是由于该填报区域的栏位没有都填满导致的，补充相应栏位重新保存一般就可以了。</a:t>
            </a:r>
            <a:endParaRPr lang="en-US" altLang="zh-CN" dirty="0"/>
          </a:p>
          <a:p>
            <a:pPr marL="342900" indent="-342900">
              <a:lnSpc>
                <a:spcPct val="150000"/>
              </a:lnSpc>
              <a:spcBef>
                <a:spcPct val="20000"/>
              </a:spcBef>
              <a:buFontTx/>
              <a:buChar char="•"/>
              <a:defRPr/>
            </a:pPr>
            <a:endParaRPr lang="en-US" altLang="zh-CN" sz="2400" dirty="0"/>
          </a:p>
          <a:p>
            <a:pPr marL="342900" indent="-342900">
              <a:lnSpc>
                <a:spcPct val="150000"/>
              </a:lnSpc>
              <a:spcBef>
                <a:spcPct val="20000"/>
              </a:spcBef>
              <a:buFontTx/>
              <a:buChar char="•"/>
              <a:defRPr/>
            </a:pPr>
            <a:endParaRPr lang="en-US" altLang="zh-CN" sz="2400" b="1" kern="0" dirty="0">
              <a:ea typeface="宋体" panose="02010600030101010101" pitchFamily="2" charset="-122"/>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dirty="0">
                <a:latin typeface="黑体" panose="02010609060101010101" pitchFamily="49" charset="-122"/>
                <a:ea typeface="黑体" panose="02010609060101010101" pitchFamily="49" charset="-122"/>
              </a:rPr>
              <a:t>基础数据填报系统简介</a:t>
            </a:r>
            <a:endParaRPr lang="zh-CN" altLang="zh-CN" sz="2800" b="1" dirty="0">
              <a:latin typeface="黑体" panose="02010609060101010101" pitchFamily="49" charset="-122"/>
              <a:ea typeface="黑体" panose="02010609060101010101" pitchFamily="49" charset="-122"/>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
        <p:nvSpPr>
          <p:cNvPr id="8" name="Text Box 56"/>
          <p:cNvSpPr txBox="1">
            <a:spLocks noChangeArrowheads="1"/>
          </p:cNvSpPr>
          <p:nvPr/>
        </p:nvSpPr>
        <p:spPr bwMode="auto">
          <a:xfrm>
            <a:off x="389013" y="1556792"/>
            <a:ext cx="615553" cy="4697761"/>
          </a:xfrm>
          <a:prstGeom prst="rect">
            <a:avLst/>
          </a:prstGeom>
          <a:solidFill>
            <a:srgbClr val="D8D8EC"/>
          </a:solidFill>
          <a:ln w="9525">
            <a:solidFill>
              <a:srgbClr val="D8D8EC"/>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1" i="0" u="none" strike="noStrike" kern="0" cap="none" spc="0" normalizeH="0" baseline="0" noProof="0" dirty="0">
                <a:ln>
                  <a:noFill/>
                </a:ln>
                <a:solidFill>
                  <a:sysClr val="windowText" lastClr="000000"/>
                </a:solidFill>
                <a:effectLst/>
                <a:uLnTx/>
                <a:uFillTx/>
              </a:rPr>
              <a:t>青少年体育基础数据统计报表</a:t>
            </a:r>
            <a:endParaRPr kumimoji="0" lang="zh-CN" altLang="en-US" sz="2800" b="1" i="0" u="none" strike="noStrike" kern="0" cap="none" spc="0" normalizeH="0" baseline="0" noProof="0" dirty="0">
              <a:ln>
                <a:noFill/>
              </a:ln>
              <a:solidFill>
                <a:sysClr val="windowText" lastClr="000000"/>
              </a:solidFill>
              <a:effectLst/>
              <a:uLnTx/>
              <a:uFillTx/>
            </a:endParaRPr>
          </a:p>
        </p:txBody>
      </p:sp>
      <p:sp>
        <p:nvSpPr>
          <p:cNvPr id="6" name="丁字箭头 5"/>
          <p:cNvSpPr/>
          <p:nvPr/>
        </p:nvSpPr>
        <p:spPr bwMode="auto">
          <a:xfrm rot="16200000">
            <a:off x="274893" y="3401788"/>
            <a:ext cx="2446620" cy="1007767"/>
          </a:xfrm>
          <a:prstGeom prst="leftRightUpArrow">
            <a:avLst>
              <a:gd name="adj1" fmla="val 11056"/>
              <a:gd name="adj2" fmla="val 11880"/>
              <a:gd name="adj3" fmla="val 1568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2" name="Text Box 35"/>
          <p:cNvSpPr txBox="1">
            <a:spLocks noChangeArrowheads="1"/>
          </p:cNvSpPr>
          <p:nvPr/>
        </p:nvSpPr>
        <p:spPr bwMode="auto">
          <a:xfrm>
            <a:off x="1331640" y="2206676"/>
            <a:ext cx="1152128" cy="461665"/>
          </a:xfrm>
          <a:prstGeom prst="rect">
            <a:avLst/>
          </a:prstGeom>
          <a:solidFill>
            <a:srgbClr val="FF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400" b="1" dirty="0"/>
              <a:t>综合表</a:t>
            </a:r>
            <a:endParaRPr lang="zh-CN" altLang="en-US" sz="2400" b="1" dirty="0"/>
          </a:p>
        </p:txBody>
      </p:sp>
      <p:sp>
        <p:nvSpPr>
          <p:cNvPr id="13" name="Text Box 43"/>
          <p:cNvSpPr txBox="1">
            <a:spLocks noChangeArrowheads="1"/>
          </p:cNvSpPr>
          <p:nvPr/>
        </p:nvSpPr>
        <p:spPr bwMode="auto">
          <a:xfrm>
            <a:off x="1331640" y="5139543"/>
            <a:ext cx="1138064" cy="461665"/>
          </a:xfrm>
          <a:prstGeom prst="rect">
            <a:avLst/>
          </a:prstGeom>
          <a:solidFill>
            <a:srgbClr val="CC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400" b="1"/>
              <a:t>基层表</a:t>
            </a:r>
            <a:endParaRPr lang="zh-CN" altLang="en-US" sz="2400" b="1"/>
          </a:p>
        </p:txBody>
      </p:sp>
      <p:sp>
        <p:nvSpPr>
          <p:cNvPr id="14" name="AutoShape 57"/>
          <p:cNvSpPr/>
          <p:nvPr/>
        </p:nvSpPr>
        <p:spPr bwMode="auto">
          <a:xfrm>
            <a:off x="2549708" y="1460501"/>
            <a:ext cx="381000" cy="1954013"/>
          </a:xfrm>
          <a:prstGeom prst="leftBrace">
            <a:avLst>
              <a:gd name="adj1" fmla="val 53333"/>
              <a:gd name="adj2" fmla="val 50000"/>
            </a:avLst>
          </a:prstGeom>
          <a:noFill/>
          <a:ln w="1270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Text Box 36"/>
          <p:cNvSpPr txBox="1">
            <a:spLocks noChangeArrowheads="1"/>
          </p:cNvSpPr>
          <p:nvPr/>
        </p:nvSpPr>
        <p:spPr bwMode="auto">
          <a:xfrm>
            <a:off x="2987824" y="1272382"/>
            <a:ext cx="2286000" cy="376237"/>
          </a:xfrm>
          <a:prstGeom prst="rect">
            <a:avLst/>
          </a:prstGeom>
          <a:solidFill>
            <a:srgbClr val="FFCC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a:t>青少年体育经费投入</a:t>
            </a:r>
            <a:endParaRPr lang="zh-CN" altLang="en-US" b="1"/>
          </a:p>
        </p:txBody>
      </p:sp>
      <p:sp>
        <p:nvSpPr>
          <p:cNvPr id="16" name="Text Box 38"/>
          <p:cNvSpPr txBox="1">
            <a:spLocks noChangeArrowheads="1"/>
          </p:cNvSpPr>
          <p:nvPr/>
        </p:nvSpPr>
        <p:spPr bwMode="auto">
          <a:xfrm>
            <a:off x="2987824" y="1648619"/>
            <a:ext cx="2286000" cy="376237"/>
          </a:xfrm>
          <a:prstGeom prst="rect">
            <a:avLst/>
          </a:prstGeom>
          <a:solidFill>
            <a:srgbClr val="FFCC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dirty="0"/>
              <a:t>青少年训练</a:t>
            </a:r>
            <a:endParaRPr lang="zh-CN" altLang="en-US" b="1" dirty="0"/>
          </a:p>
        </p:txBody>
      </p:sp>
      <p:sp>
        <p:nvSpPr>
          <p:cNvPr id="17" name="Text Box 39"/>
          <p:cNvSpPr txBox="1">
            <a:spLocks noChangeArrowheads="1"/>
          </p:cNvSpPr>
          <p:nvPr/>
        </p:nvSpPr>
        <p:spPr bwMode="auto">
          <a:xfrm>
            <a:off x="2987824" y="2024856"/>
            <a:ext cx="2286000" cy="376237"/>
          </a:xfrm>
          <a:prstGeom prst="rect">
            <a:avLst/>
          </a:prstGeom>
          <a:solidFill>
            <a:srgbClr val="FFCC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a:t>青少年体育组织</a:t>
            </a:r>
            <a:endParaRPr lang="zh-CN" altLang="en-US" b="1"/>
          </a:p>
        </p:txBody>
      </p:sp>
      <p:sp>
        <p:nvSpPr>
          <p:cNvPr id="18" name="Text Box 40"/>
          <p:cNvSpPr txBox="1">
            <a:spLocks noChangeArrowheads="1"/>
          </p:cNvSpPr>
          <p:nvPr/>
        </p:nvSpPr>
        <p:spPr bwMode="auto">
          <a:xfrm>
            <a:off x="2987824" y="2401093"/>
            <a:ext cx="2286000" cy="376237"/>
          </a:xfrm>
          <a:prstGeom prst="rect">
            <a:avLst/>
          </a:prstGeom>
          <a:solidFill>
            <a:srgbClr val="FFCC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dirty="0"/>
              <a:t>学校场馆开放</a:t>
            </a:r>
            <a:endParaRPr lang="zh-CN" altLang="en-US" b="1" dirty="0"/>
          </a:p>
        </p:txBody>
      </p:sp>
      <p:sp>
        <p:nvSpPr>
          <p:cNvPr id="19" name="Text Box 41"/>
          <p:cNvSpPr txBox="1">
            <a:spLocks noChangeArrowheads="1"/>
          </p:cNvSpPr>
          <p:nvPr/>
        </p:nvSpPr>
        <p:spPr bwMode="auto">
          <a:xfrm>
            <a:off x="2987824" y="2777330"/>
            <a:ext cx="2286000" cy="376237"/>
          </a:xfrm>
          <a:prstGeom prst="rect">
            <a:avLst/>
          </a:prstGeom>
          <a:solidFill>
            <a:srgbClr val="FFCC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a:t>校园足球</a:t>
            </a:r>
            <a:endParaRPr lang="zh-CN" altLang="en-US" b="1"/>
          </a:p>
        </p:txBody>
      </p:sp>
      <p:sp>
        <p:nvSpPr>
          <p:cNvPr id="20" name="Text Box 42"/>
          <p:cNvSpPr txBox="1">
            <a:spLocks noChangeArrowheads="1"/>
          </p:cNvSpPr>
          <p:nvPr/>
        </p:nvSpPr>
        <p:spPr bwMode="auto">
          <a:xfrm>
            <a:off x="2987824" y="3153567"/>
            <a:ext cx="2286000" cy="376237"/>
          </a:xfrm>
          <a:prstGeom prst="rect">
            <a:avLst/>
          </a:prstGeom>
          <a:solidFill>
            <a:srgbClr val="FFCC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dirty="0"/>
              <a:t>青少年体育活动</a:t>
            </a:r>
            <a:endParaRPr lang="zh-CN" altLang="en-US" b="1" dirty="0"/>
          </a:p>
        </p:txBody>
      </p:sp>
      <p:sp>
        <p:nvSpPr>
          <p:cNvPr id="21" name="Line 66"/>
          <p:cNvSpPr>
            <a:spLocks noChangeShapeType="1"/>
          </p:cNvSpPr>
          <p:nvPr/>
        </p:nvSpPr>
        <p:spPr bwMode="auto">
          <a:xfrm>
            <a:off x="2469704" y="5370375"/>
            <a:ext cx="556592" cy="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Line 58"/>
          <p:cNvSpPr>
            <a:spLocks noChangeShapeType="1"/>
          </p:cNvSpPr>
          <p:nvPr/>
        </p:nvSpPr>
        <p:spPr bwMode="auto">
          <a:xfrm>
            <a:off x="3032032" y="3757382"/>
            <a:ext cx="0" cy="2292822"/>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59"/>
          <p:cNvSpPr>
            <a:spLocks noChangeShapeType="1"/>
          </p:cNvSpPr>
          <p:nvPr/>
        </p:nvSpPr>
        <p:spPr bwMode="auto">
          <a:xfrm>
            <a:off x="3026296" y="3763478"/>
            <a:ext cx="609600" cy="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Line 59"/>
          <p:cNvSpPr>
            <a:spLocks noChangeShapeType="1"/>
          </p:cNvSpPr>
          <p:nvPr/>
        </p:nvSpPr>
        <p:spPr bwMode="auto">
          <a:xfrm>
            <a:off x="3026296" y="4139716"/>
            <a:ext cx="609600" cy="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Text Box 44"/>
          <p:cNvSpPr txBox="1">
            <a:spLocks noChangeArrowheads="1"/>
          </p:cNvSpPr>
          <p:nvPr/>
        </p:nvSpPr>
        <p:spPr bwMode="auto">
          <a:xfrm>
            <a:off x="3625552" y="3575359"/>
            <a:ext cx="4114800" cy="376238"/>
          </a:xfrm>
          <a:prstGeom prst="rect">
            <a:avLst/>
          </a:prstGeom>
          <a:solidFill>
            <a:srgbClr val="66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a:solidFill>
                  <a:schemeClr val="tx2"/>
                </a:solidFill>
              </a:rPr>
              <a:t>各级各类体校调查统计表</a:t>
            </a:r>
            <a:endParaRPr lang="zh-CN" altLang="en-US" b="1">
              <a:solidFill>
                <a:schemeClr val="tx2"/>
              </a:solidFill>
            </a:endParaRPr>
          </a:p>
        </p:txBody>
      </p:sp>
      <p:sp>
        <p:nvSpPr>
          <p:cNvPr id="26" name="Text Box 45"/>
          <p:cNvSpPr txBox="1">
            <a:spLocks noChangeArrowheads="1"/>
          </p:cNvSpPr>
          <p:nvPr/>
        </p:nvSpPr>
        <p:spPr bwMode="auto">
          <a:xfrm>
            <a:off x="3625552" y="3951597"/>
            <a:ext cx="4114800" cy="376238"/>
          </a:xfrm>
          <a:prstGeom prst="rect">
            <a:avLst/>
          </a:prstGeom>
          <a:solidFill>
            <a:srgbClr val="66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a:solidFill>
                  <a:schemeClr val="tx2"/>
                </a:solidFill>
              </a:rPr>
              <a:t>体育传统项目学校调查统计表</a:t>
            </a:r>
            <a:endParaRPr lang="zh-CN" altLang="en-US" b="1">
              <a:solidFill>
                <a:schemeClr val="tx2"/>
              </a:solidFill>
            </a:endParaRPr>
          </a:p>
        </p:txBody>
      </p:sp>
      <p:sp>
        <p:nvSpPr>
          <p:cNvPr id="27" name="Text Box 46"/>
          <p:cNvSpPr txBox="1">
            <a:spLocks noChangeArrowheads="1"/>
          </p:cNvSpPr>
          <p:nvPr/>
        </p:nvSpPr>
        <p:spPr bwMode="auto">
          <a:xfrm>
            <a:off x="3625552" y="4327835"/>
            <a:ext cx="4114800" cy="376238"/>
          </a:xfrm>
          <a:prstGeom prst="rect">
            <a:avLst/>
          </a:prstGeom>
          <a:solidFill>
            <a:srgbClr val="66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dirty="0">
                <a:solidFill>
                  <a:schemeClr val="tx2"/>
                </a:solidFill>
              </a:rPr>
              <a:t>青少年体育俱乐部调查统计表</a:t>
            </a:r>
            <a:endParaRPr lang="zh-CN" altLang="en-US" b="1" dirty="0">
              <a:solidFill>
                <a:schemeClr val="tx2"/>
              </a:solidFill>
            </a:endParaRPr>
          </a:p>
        </p:txBody>
      </p:sp>
      <p:sp>
        <p:nvSpPr>
          <p:cNvPr id="28" name="Text Box 47"/>
          <p:cNvSpPr txBox="1">
            <a:spLocks noChangeArrowheads="1"/>
          </p:cNvSpPr>
          <p:nvPr/>
        </p:nvSpPr>
        <p:spPr bwMode="auto">
          <a:xfrm>
            <a:off x="3625552" y="4704073"/>
            <a:ext cx="4114800" cy="376238"/>
          </a:xfrm>
          <a:prstGeom prst="rect">
            <a:avLst/>
          </a:prstGeom>
          <a:solidFill>
            <a:srgbClr val="66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a:solidFill>
                  <a:schemeClr val="tx2"/>
                </a:solidFill>
              </a:rPr>
              <a:t>青少年体育户外营地调查统计表</a:t>
            </a:r>
            <a:endParaRPr lang="zh-CN" altLang="en-US" b="1">
              <a:solidFill>
                <a:schemeClr val="tx2"/>
              </a:solidFill>
            </a:endParaRPr>
          </a:p>
        </p:txBody>
      </p:sp>
      <p:sp>
        <p:nvSpPr>
          <p:cNvPr id="29" name="Text Box 48"/>
          <p:cNvSpPr txBox="1">
            <a:spLocks noChangeArrowheads="1"/>
          </p:cNvSpPr>
          <p:nvPr/>
        </p:nvSpPr>
        <p:spPr bwMode="auto">
          <a:xfrm>
            <a:off x="3625552" y="5087741"/>
            <a:ext cx="4114800" cy="376238"/>
          </a:xfrm>
          <a:prstGeom prst="rect">
            <a:avLst/>
          </a:prstGeom>
          <a:solidFill>
            <a:srgbClr val="66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dirty="0">
                <a:solidFill>
                  <a:schemeClr val="tx2"/>
                </a:solidFill>
              </a:rPr>
              <a:t>青少年校外体育活动中心调查统计表</a:t>
            </a:r>
            <a:endParaRPr lang="zh-CN" altLang="en-US" b="1" dirty="0">
              <a:solidFill>
                <a:schemeClr val="tx2"/>
              </a:solidFill>
            </a:endParaRPr>
          </a:p>
        </p:txBody>
      </p:sp>
      <p:sp>
        <p:nvSpPr>
          <p:cNvPr id="30" name="Text Box 49"/>
          <p:cNvSpPr txBox="1">
            <a:spLocks noChangeArrowheads="1"/>
          </p:cNvSpPr>
          <p:nvPr/>
        </p:nvSpPr>
        <p:spPr bwMode="auto">
          <a:xfrm>
            <a:off x="3625552" y="5463979"/>
            <a:ext cx="4114800" cy="376238"/>
          </a:xfrm>
          <a:prstGeom prst="rect">
            <a:avLst/>
          </a:prstGeom>
          <a:solidFill>
            <a:srgbClr val="66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dirty="0">
                <a:solidFill>
                  <a:schemeClr val="tx2"/>
                </a:solidFill>
              </a:rPr>
              <a:t>已向公众开放体育场馆学校调查统计表</a:t>
            </a:r>
            <a:endParaRPr lang="zh-CN" altLang="en-US" b="1" dirty="0">
              <a:solidFill>
                <a:schemeClr val="tx2"/>
              </a:solidFill>
            </a:endParaRPr>
          </a:p>
        </p:txBody>
      </p:sp>
      <p:sp>
        <p:nvSpPr>
          <p:cNvPr id="31" name="Text Box 50"/>
          <p:cNvSpPr txBox="1">
            <a:spLocks noChangeArrowheads="1"/>
          </p:cNvSpPr>
          <p:nvPr/>
        </p:nvSpPr>
        <p:spPr bwMode="auto">
          <a:xfrm>
            <a:off x="3625552" y="5840217"/>
            <a:ext cx="4114800" cy="376238"/>
          </a:xfrm>
          <a:prstGeom prst="rect">
            <a:avLst/>
          </a:prstGeom>
          <a:solidFill>
            <a:srgbClr val="66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1">
                <a:solidFill>
                  <a:schemeClr val="tx2"/>
                </a:solidFill>
              </a:rPr>
              <a:t>校园足球定点学校调查统计表</a:t>
            </a:r>
            <a:endParaRPr lang="zh-CN" altLang="en-US" b="1">
              <a:solidFill>
                <a:schemeClr val="tx2"/>
              </a:solidFill>
            </a:endParaRPr>
          </a:p>
        </p:txBody>
      </p:sp>
      <p:sp>
        <p:nvSpPr>
          <p:cNvPr id="32" name="Line 59"/>
          <p:cNvSpPr>
            <a:spLocks noChangeShapeType="1"/>
          </p:cNvSpPr>
          <p:nvPr/>
        </p:nvSpPr>
        <p:spPr bwMode="auto">
          <a:xfrm>
            <a:off x="3026296" y="4510390"/>
            <a:ext cx="609600" cy="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Line 59"/>
          <p:cNvSpPr>
            <a:spLocks noChangeShapeType="1"/>
          </p:cNvSpPr>
          <p:nvPr/>
        </p:nvSpPr>
        <p:spPr bwMode="auto">
          <a:xfrm>
            <a:off x="3032032" y="4892192"/>
            <a:ext cx="609600" cy="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 name="Line 59"/>
          <p:cNvSpPr>
            <a:spLocks noChangeShapeType="1"/>
          </p:cNvSpPr>
          <p:nvPr/>
        </p:nvSpPr>
        <p:spPr bwMode="auto">
          <a:xfrm>
            <a:off x="3026296" y="5288584"/>
            <a:ext cx="609600" cy="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5" name="Line 59"/>
          <p:cNvSpPr>
            <a:spLocks noChangeShapeType="1"/>
          </p:cNvSpPr>
          <p:nvPr/>
        </p:nvSpPr>
        <p:spPr bwMode="auto">
          <a:xfrm>
            <a:off x="3032032" y="5655678"/>
            <a:ext cx="609600" cy="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6" name="Line 59"/>
          <p:cNvSpPr>
            <a:spLocks noChangeShapeType="1"/>
          </p:cNvSpPr>
          <p:nvPr/>
        </p:nvSpPr>
        <p:spPr bwMode="auto">
          <a:xfrm>
            <a:off x="3032032" y="6050204"/>
            <a:ext cx="609600" cy="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pic>
        <p:nvPicPr>
          <p:cNvPr id="1028" name="Picture 4" descr="https://timgsa.baidu.com/timg?image&amp;quality=80&amp;size=b9999_10000&amp;sec=1511513353619&amp;di=ad534a0a81e6ff548708d706fd3c28e7&amp;imgtype=0&amp;src=http%3A%2F%2Fimage.lxway.com%2Fupload%2F7%2F4a%2F74af125d16109c663ff023b2153cacf7_thum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343" y="5502100"/>
            <a:ext cx="700673" cy="7006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randombar(horizontal)">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4060" y="0"/>
            <a:ext cx="9135880" cy="6858000"/>
          </a:xfrm>
          <a:prstGeom prst="rect">
            <a:avLst/>
          </a:prstGeom>
        </p:spPr>
      </p:pic>
      <p:sp>
        <p:nvSpPr>
          <p:cNvPr id="3" name="内容占位符 2"/>
          <p:cNvSpPr>
            <a:spLocks noGrp="1"/>
          </p:cNvSpPr>
          <p:nvPr>
            <p:ph idx="1"/>
          </p:nvPr>
        </p:nvSpPr>
        <p:spPr/>
        <p:txBody>
          <a:bodyPr/>
          <a:lstStyle/>
          <a:p>
            <a:pPr>
              <a:lnSpc>
                <a:spcPct val="150000"/>
              </a:lnSpc>
            </a:pPr>
            <a:r>
              <a:rPr lang="zh-CN" altLang="en-US" sz="2400" dirty="0"/>
              <a:t>（一）系统用户说明</a:t>
            </a:r>
            <a:endParaRPr lang="zh-CN" altLang="en-US" sz="2400" dirty="0"/>
          </a:p>
          <a:p>
            <a:pPr marL="0" indent="0">
              <a:lnSpc>
                <a:spcPct val="150000"/>
              </a:lnSpc>
              <a:buNone/>
            </a:pPr>
            <a:r>
              <a:rPr lang="zh-CN" altLang="en-US" sz="2400" dirty="0"/>
              <a:t>    用户种类分四种：</a:t>
            </a:r>
            <a:endParaRPr lang="zh-CN" altLang="en-US" sz="2400" dirty="0"/>
          </a:p>
          <a:p>
            <a:pPr marL="0" indent="0">
              <a:lnSpc>
                <a:spcPct val="150000"/>
              </a:lnSpc>
              <a:buNone/>
            </a:pPr>
            <a:r>
              <a:rPr lang="en-US" altLang="zh-CN" sz="2400" dirty="0"/>
              <a:t>    1</a:t>
            </a:r>
            <a:r>
              <a:rPr lang="zh-CN" altLang="en-US" sz="2400" dirty="0"/>
              <a:t>）总局管理员账号（系统设定 ）</a:t>
            </a:r>
            <a:endParaRPr lang="zh-CN" altLang="en-US" sz="2400" dirty="0"/>
          </a:p>
          <a:p>
            <a:pPr marL="0" indent="0">
              <a:lnSpc>
                <a:spcPct val="150000"/>
              </a:lnSpc>
              <a:buNone/>
            </a:pPr>
            <a:r>
              <a:rPr lang="en-US" altLang="zh-CN" sz="2400" dirty="0"/>
              <a:t>    2</a:t>
            </a:r>
            <a:r>
              <a:rPr lang="zh-CN" altLang="en-US" sz="2400" dirty="0"/>
              <a:t>）各省体育局管理员账号（系统设定）</a:t>
            </a:r>
            <a:endParaRPr lang="zh-CN" altLang="en-US" sz="2400" dirty="0"/>
          </a:p>
          <a:p>
            <a:pPr marL="0" indent="0">
              <a:lnSpc>
                <a:spcPct val="150000"/>
              </a:lnSpc>
              <a:buNone/>
            </a:pPr>
            <a:r>
              <a:rPr lang="en-US" altLang="zh-CN" sz="2400" dirty="0"/>
              <a:t>    3</a:t>
            </a:r>
            <a:r>
              <a:rPr lang="zh-CN" altLang="en-US" sz="2400" dirty="0"/>
              <a:t>）各地市体育局管理员账号（省级管理员分发）</a:t>
            </a:r>
            <a:endParaRPr lang="zh-CN" altLang="en-US" sz="2400" dirty="0"/>
          </a:p>
          <a:p>
            <a:pPr marL="0" indent="0">
              <a:lnSpc>
                <a:spcPct val="150000"/>
              </a:lnSpc>
              <a:buNone/>
            </a:pPr>
            <a:r>
              <a:rPr lang="en-US" altLang="zh-CN" sz="2400" dirty="0"/>
              <a:t>    4</a:t>
            </a:r>
            <a:r>
              <a:rPr lang="zh-CN" altLang="en-US" sz="2400" dirty="0"/>
              <a:t>）基层（省直）填报单位账号（自行注册，上级确认）</a:t>
            </a:r>
            <a:endParaRPr lang="zh-CN" altLang="en-US" sz="2400" dirty="0"/>
          </a:p>
        </p:txBody>
      </p:sp>
      <p:sp>
        <p:nvSpPr>
          <p:cNvPr id="4" name="灯片编号占位符 3"/>
          <p:cNvSpPr>
            <a:spLocks noGrp="1"/>
          </p:cNvSpPr>
          <p:nvPr>
            <p:ph type="sldNum" sz="quarter" idx="12"/>
          </p:nvPr>
        </p:nvSpPr>
        <p:spPr/>
        <p:txBody>
          <a:bodyPr/>
          <a:lstStyle/>
          <a:p>
            <a:pPr>
              <a:defRPr/>
            </a:pPr>
            <a:fld id="{987294CF-9504-49DE-88E6-7FA4A00EFBC2}" type="slidenum">
              <a:rPr lang="en-US" altLang="zh-CN" smtClean="0"/>
            </a:fld>
            <a:endParaRPr lang="en-US" altLang="zh-CN" dirty="0"/>
          </a:p>
        </p:txBody>
      </p:sp>
      <p:sp>
        <p:nvSpPr>
          <p:cNvPr id="10"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dirty="0">
                <a:latin typeface="黑体" panose="02010609060101010101" pitchFamily="49" charset="-122"/>
                <a:ea typeface="黑体" panose="02010609060101010101" pitchFamily="49" charset="-122"/>
              </a:rPr>
              <a:t>基础数据填报系统说明</a:t>
            </a:r>
            <a:endParaRPr lang="zh-CN" altLang="zh-CN" sz="2800" b="1" dirty="0">
              <a:latin typeface="黑体" panose="02010609060101010101" pitchFamily="49" charset="-122"/>
              <a:ea typeface="黑体" panose="02010609060101010101"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dirty="0">
                <a:latin typeface="黑体" panose="02010609060101010101" pitchFamily="49" charset="-122"/>
                <a:ea typeface="黑体" panose="02010609060101010101" pitchFamily="49" charset="-122"/>
              </a:rPr>
              <a:t>基础数据填报系统说明</a:t>
            </a:r>
            <a:endParaRPr lang="zh-CN" altLang="zh-CN" sz="2800" b="1" dirty="0">
              <a:latin typeface="黑体" panose="02010609060101010101" pitchFamily="49" charset="-122"/>
              <a:ea typeface="黑体" panose="02010609060101010101" pitchFamily="49" charset="-122"/>
            </a:endParaRPr>
          </a:p>
        </p:txBody>
      </p:sp>
      <p:sp>
        <p:nvSpPr>
          <p:cNvPr id="17412" name="内容占位符 6"/>
          <p:cNvSpPr>
            <a:spLocks noGrp="1"/>
          </p:cNvSpPr>
          <p:nvPr>
            <p:ph idx="1"/>
          </p:nvPr>
        </p:nvSpPr>
        <p:spPr/>
        <p:txBody>
          <a:bodyPr/>
          <a:lstStyle/>
          <a:p>
            <a:pPr eaLnBrk="1" hangingPunct="1">
              <a:lnSpc>
                <a:spcPct val="150000"/>
              </a:lnSpc>
              <a:defRPr/>
            </a:pPr>
            <a:r>
              <a:rPr lang="zh-CN" altLang="en-US" sz="2400" dirty="0"/>
              <a:t>用户账号规则：</a:t>
            </a:r>
            <a:endParaRPr lang="en-US" altLang="zh-CN" sz="2400" dirty="0"/>
          </a:p>
          <a:p>
            <a:pPr marL="0" indent="457200" eaLnBrk="1" hangingPunct="1">
              <a:lnSpc>
                <a:spcPct val="150000"/>
              </a:lnSpc>
              <a:buNone/>
              <a:defRPr/>
            </a:pPr>
            <a:r>
              <a:rPr lang="en-US" altLang="zh-CN" sz="2400" dirty="0">
                <a:latin typeface="+mn-ea"/>
              </a:rPr>
              <a:t>1</a:t>
            </a:r>
            <a:r>
              <a:rPr lang="zh-CN" altLang="en-US" sz="2400" dirty="0">
                <a:latin typeface="+mn-ea"/>
              </a:rPr>
              <a:t>）省及地市两级管理账号命名规则为：</a:t>
            </a:r>
            <a:r>
              <a:rPr lang="en-US" altLang="zh-CN" sz="2400" dirty="0">
                <a:latin typeface="+mn-ea"/>
              </a:rPr>
              <a:t>admin+</a:t>
            </a:r>
            <a:r>
              <a:rPr lang="zh-CN" altLang="en-US" sz="2400" dirty="0">
                <a:latin typeface="+mn-ea"/>
              </a:rPr>
              <a:t>本层级地域编码（例如：北京市管理账号： </a:t>
            </a:r>
            <a:r>
              <a:rPr lang="en-US" altLang="zh-CN" sz="2400" dirty="0">
                <a:latin typeface="+mn-ea"/>
              </a:rPr>
              <a:t>admin110000</a:t>
            </a:r>
            <a:r>
              <a:rPr lang="zh-CN" altLang="en-US" sz="2400" dirty="0">
                <a:latin typeface="+mn-ea"/>
              </a:rPr>
              <a:t>）北京市东城区管理账号：</a:t>
            </a:r>
            <a:r>
              <a:rPr lang="en-US" altLang="zh-CN" sz="2400" dirty="0">
                <a:latin typeface="+mn-ea"/>
              </a:rPr>
              <a:t>admin110101</a:t>
            </a:r>
            <a:r>
              <a:rPr lang="zh-CN" altLang="en-US" sz="2400" dirty="0">
                <a:latin typeface="+mn-ea"/>
              </a:rPr>
              <a:t>）。</a:t>
            </a:r>
            <a:endParaRPr lang="en-US" altLang="zh-CN" sz="2400" dirty="0">
              <a:latin typeface="+mn-ea"/>
            </a:endParaRPr>
          </a:p>
          <a:p>
            <a:pPr marL="0" indent="457200" eaLnBrk="1" hangingPunct="1">
              <a:lnSpc>
                <a:spcPct val="150000"/>
              </a:lnSpc>
              <a:buNone/>
              <a:defRPr/>
            </a:pPr>
            <a:r>
              <a:rPr lang="en-US" altLang="zh-CN" sz="2400" dirty="0">
                <a:latin typeface="+mn-ea"/>
              </a:rPr>
              <a:t>2</a:t>
            </a:r>
            <a:r>
              <a:rPr lang="zh-CN" altLang="en-US" sz="2400" dirty="0">
                <a:latin typeface="+mn-ea"/>
              </a:rPr>
              <a:t>）基层填报单位登录账号由填报单位填报人首先在系统中注册，由其所属地市级（省级）管理人员对登录账号进行确认。</a:t>
            </a:r>
            <a:endParaRPr lang="zh-CN" altLang="zh-CN" sz="2400" dirty="0">
              <a:latin typeface="+mn-ea"/>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幻灯正文页模板">
            <a:hlinkClick r:id="rId1" action="ppaction://hlinksldjump"/>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内容占位符 6"/>
          <p:cNvSpPr>
            <a:spLocks noGrp="1"/>
          </p:cNvSpPr>
          <p:nvPr>
            <p:ph idx="1"/>
          </p:nvPr>
        </p:nvSpPr>
        <p:spPr/>
        <p:txBody>
          <a:bodyPr/>
          <a:lstStyle/>
          <a:p>
            <a:pPr eaLnBrk="1" hangingPunct="1">
              <a:lnSpc>
                <a:spcPct val="150000"/>
              </a:lnSpc>
              <a:defRPr/>
            </a:pPr>
            <a:r>
              <a:rPr lang="zh-CN" altLang="en-US" sz="2400" b="1" dirty="0"/>
              <a:t>（二）用户功能说明 </a:t>
            </a:r>
            <a:r>
              <a:rPr lang="en-US" altLang="zh-CN" sz="2400" b="1" dirty="0"/>
              <a:t>- </a:t>
            </a:r>
            <a:r>
              <a:rPr lang="zh-CN" altLang="en-US" sz="2400" b="1" dirty="0">
                <a:solidFill>
                  <a:srgbClr val="0000FF"/>
                </a:solidFill>
              </a:rPr>
              <a:t>基层（省直）填报单位账号</a:t>
            </a:r>
            <a:endParaRPr lang="en-US" altLang="zh-CN" sz="2400" b="1" dirty="0">
              <a:solidFill>
                <a:srgbClr val="0000FF"/>
              </a:solidFill>
            </a:endParaRPr>
          </a:p>
          <a:p>
            <a:pPr marL="0" indent="0" eaLnBrk="1" hangingPunct="1">
              <a:lnSpc>
                <a:spcPct val="150000"/>
              </a:lnSpc>
              <a:buNone/>
              <a:defRPr/>
            </a:pPr>
            <a:r>
              <a:rPr lang="en-US" altLang="zh-CN" sz="2400" b="1" dirty="0">
                <a:latin typeface="+mn-ea"/>
              </a:rPr>
              <a:t>   </a:t>
            </a:r>
            <a:r>
              <a:rPr lang="en-US" altLang="zh-CN" sz="2400" dirty="0">
                <a:latin typeface="+mn-ea"/>
              </a:rPr>
              <a:t>1</a:t>
            </a:r>
            <a:r>
              <a:rPr lang="zh-CN" altLang="en-US" sz="2400" dirty="0">
                <a:latin typeface="+mn-ea"/>
              </a:rPr>
              <a:t>）每年按照规定时间提交本年度相关基础数据。</a:t>
            </a:r>
            <a:endParaRPr lang="en-US" altLang="zh-CN" sz="2400" dirty="0">
              <a:latin typeface="+mn-ea"/>
            </a:endParaRPr>
          </a:p>
          <a:p>
            <a:pPr marL="0" indent="457200" eaLnBrk="1" hangingPunct="1">
              <a:lnSpc>
                <a:spcPct val="150000"/>
              </a:lnSpc>
              <a:buNone/>
              <a:defRPr/>
            </a:pPr>
            <a:r>
              <a:rPr lang="en-US" altLang="zh-CN" sz="2400" dirty="0">
                <a:latin typeface="+mn-ea"/>
              </a:rPr>
              <a:t>2</a:t>
            </a:r>
            <a:r>
              <a:rPr lang="zh-CN" altLang="en-US" sz="2400" dirty="0">
                <a:latin typeface="+mn-ea"/>
              </a:rPr>
              <a:t>）</a:t>
            </a:r>
            <a:r>
              <a:rPr lang="zh-CN" altLang="en-US" sz="2400" dirty="0"/>
              <a:t>可以在已提交数据表的基础上，导入数据并修改形成新的提报数据。</a:t>
            </a:r>
            <a:endParaRPr lang="en-US" altLang="zh-CN" sz="2400" dirty="0"/>
          </a:p>
          <a:p>
            <a:pPr marL="0" indent="457200" eaLnBrk="1" hangingPunct="1">
              <a:lnSpc>
                <a:spcPct val="150000"/>
              </a:lnSpc>
              <a:buNone/>
              <a:defRPr/>
            </a:pPr>
            <a:r>
              <a:rPr lang="en-US" altLang="zh-CN" sz="2400" dirty="0">
                <a:latin typeface="+mn-ea"/>
              </a:rPr>
              <a:t>3</a:t>
            </a:r>
            <a:r>
              <a:rPr lang="zh-CN" altLang="en-US" sz="2400" dirty="0">
                <a:latin typeface="+mn-ea"/>
              </a:rPr>
              <a:t>）在正式提报数据前可以暂存数据，暂存的数据可以随时修改，正式提交后，不能修改。</a:t>
            </a:r>
            <a:endParaRPr lang="en-US" altLang="zh-CN" sz="2400" dirty="0">
              <a:latin typeface="+mn-ea"/>
            </a:endParaRPr>
          </a:p>
          <a:p>
            <a:pPr marL="0" indent="457200" eaLnBrk="1" hangingPunct="1">
              <a:lnSpc>
                <a:spcPct val="150000"/>
              </a:lnSpc>
              <a:buNone/>
              <a:defRPr/>
            </a:pPr>
            <a:r>
              <a:rPr lang="en-US" altLang="zh-CN" sz="2400" dirty="0">
                <a:latin typeface="+mn-ea"/>
              </a:rPr>
              <a:t>4</a:t>
            </a:r>
            <a:r>
              <a:rPr lang="zh-CN" altLang="en-US" sz="2400" dirty="0">
                <a:latin typeface="+mn-ea"/>
              </a:rPr>
              <a:t>）对于上级退回的填报数据再次进行修改</a:t>
            </a:r>
            <a:r>
              <a:rPr lang="zh-CN" altLang="en-US" sz="2400" dirty="0"/>
              <a:t>。</a:t>
            </a:r>
            <a:endParaRPr lang="zh-CN" altLang="zh-CN" sz="2400" dirty="0"/>
          </a:p>
          <a:p>
            <a:pPr eaLnBrk="1" hangingPunct="1">
              <a:lnSpc>
                <a:spcPct val="150000"/>
              </a:lnSpc>
              <a:defRPr/>
            </a:pPr>
            <a:endParaRPr lang="zh-CN" altLang="en-US" sz="2400" b="1" dirty="0"/>
          </a:p>
        </p:txBody>
      </p:sp>
      <p:sp>
        <p:nvSpPr>
          <p:cNvPr id="5124" name="Text Box 6"/>
          <p:cNvSpPr txBox="1">
            <a:spLocks noChangeArrowheads="1"/>
          </p:cNvSpPr>
          <p:nvPr/>
        </p:nvSpPr>
        <p:spPr bwMode="auto">
          <a:xfrm>
            <a:off x="2124075" y="523876"/>
            <a:ext cx="6192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800" b="1">
                <a:latin typeface="黑体" panose="02010609060101010101" pitchFamily="49" charset="-122"/>
                <a:ea typeface="黑体" panose="02010609060101010101" pitchFamily="49" charset="-122"/>
              </a:rPr>
              <a:t>基础数据填报系统说明</a:t>
            </a:r>
            <a:endParaRPr lang="zh-CN" altLang="zh-CN" sz="2800" b="1">
              <a:latin typeface="黑体" panose="02010609060101010101" pitchFamily="49" charset="-122"/>
              <a:ea typeface="黑体" panose="02010609060101010101" pitchFamily="49" charset="-122"/>
            </a:endParaRPr>
          </a:p>
        </p:txBody>
      </p:sp>
      <p:sp>
        <p:nvSpPr>
          <p:cNvPr id="2" name="灯片编号占位符 1"/>
          <p:cNvSpPr>
            <a:spLocks noGrp="1"/>
          </p:cNvSpPr>
          <p:nvPr>
            <p:ph type="sldNum" sz="quarter" idx="12"/>
          </p:nvPr>
        </p:nvSpPr>
        <p:spPr/>
        <p:txBody>
          <a:bodyPr/>
          <a:lstStyle/>
          <a:p>
            <a:pPr>
              <a:defRPr/>
            </a:pPr>
            <a:fld id="{987294CF-9504-49DE-88E6-7FA4A00EFBC2}"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solidFill>
          <a:schemeClr val="accent1"/>
        </a:solidFill>
        <a:ln w="9525" cap="flat" cmpd="sng" algn="ctr">
          <a:solidFill>
            <a:schemeClr val="tx1"/>
          </a:solidFill>
          <a:prstDash val="solid"/>
          <a:round/>
          <a:headEnd type="none" w="med" len="med"/>
          <a:tailEnd type="arrow"/>
        </a:ln>
      </a:spPr>
      <a:body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4064</Words>
  <Application>WPS 演示</Application>
  <PresentationFormat>全屏显示(4:3)</PresentationFormat>
  <Paragraphs>468</Paragraphs>
  <Slides>56</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56</vt:i4>
      </vt:variant>
    </vt:vector>
  </HeadingPairs>
  <TitlesOfParts>
    <vt:vector size="65" baseType="lpstr">
      <vt:lpstr>Arial</vt:lpstr>
      <vt:lpstr>宋体</vt:lpstr>
      <vt:lpstr>Wingdings</vt:lpstr>
      <vt:lpstr>黑体</vt:lpstr>
      <vt:lpstr>微软雅黑</vt:lpstr>
      <vt:lpstr>Times New Roman</vt:lpstr>
      <vt:lpstr>Arial Unicode MS</vt:lpstr>
      <vt:lpstr>Calibri</vt: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CISS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LL</dc:creator>
  <cp:lastModifiedBy>User</cp:lastModifiedBy>
  <cp:revision>267</cp:revision>
  <dcterms:created xsi:type="dcterms:W3CDTF">2011-10-24T02:57:00Z</dcterms:created>
  <dcterms:modified xsi:type="dcterms:W3CDTF">2018-01-17T06:47:20Z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